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19"/>
  </p:notesMasterIdLst>
  <p:handoutMasterIdLst>
    <p:handoutMasterId r:id="rId20"/>
  </p:handoutMasterIdLst>
  <p:sldIdLst>
    <p:sldId id="256" r:id="rId2"/>
    <p:sldId id="281" r:id="rId3"/>
    <p:sldId id="259" r:id="rId4"/>
    <p:sldId id="282" r:id="rId5"/>
    <p:sldId id="267" r:id="rId6"/>
    <p:sldId id="266" r:id="rId7"/>
    <p:sldId id="283" r:id="rId8"/>
    <p:sldId id="284" r:id="rId9"/>
    <p:sldId id="280" r:id="rId10"/>
    <p:sldId id="286" r:id="rId11"/>
    <p:sldId id="285" r:id="rId12"/>
    <p:sldId id="260" r:id="rId13"/>
    <p:sldId id="265" r:id="rId14"/>
    <p:sldId id="278" r:id="rId15"/>
    <p:sldId id="269" r:id="rId16"/>
    <p:sldId id="274" r:id="rId17"/>
    <p:sldId id="258" r:id="rId18"/>
  </p:sldIdLst>
  <p:sldSz cx="8280400" cy="6121400"/>
  <p:notesSz cx="6985000" cy="9283700"/>
  <p:defaultTextStyle>
    <a:defPPr>
      <a:defRPr lang="ru-RU"/>
    </a:defPPr>
    <a:lvl1pPr marL="0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1pPr>
    <a:lvl2pPr marL="373042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2pPr>
    <a:lvl3pPr marL="746085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3pPr>
    <a:lvl4pPr marL="1119126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4pPr>
    <a:lvl5pPr marL="1492168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5pPr>
    <a:lvl6pPr marL="1865210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6pPr>
    <a:lvl7pPr marL="2238252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7pPr>
    <a:lvl8pPr marL="2611295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8pPr>
    <a:lvl9pPr marL="2984336" algn="l" defTabSz="746085" rtl="0" eaLnBrk="1" latinLnBrk="0" hangingPunct="1">
      <a:defRPr sz="15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346" userDrawn="1">
          <p15:clr>
            <a:srgbClr val="A4A3A4"/>
          </p15:clr>
        </p15:guide>
        <p15:guide id="2" pos="393" userDrawn="1">
          <p15:clr>
            <a:srgbClr val="A4A3A4"/>
          </p15:clr>
        </p15:guide>
        <p15:guide id="3" pos="7514" userDrawn="1">
          <p15:clr>
            <a:srgbClr val="A4A3A4"/>
          </p15:clr>
        </p15:guide>
        <p15:guide id="4" orient="horz" pos="3974" userDrawn="1">
          <p15:clr>
            <a:srgbClr val="A4A3A4"/>
          </p15:clr>
        </p15:guide>
        <p15:guide id="5" pos="211" userDrawn="1">
          <p15:clr>
            <a:srgbClr val="A4A3A4"/>
          </p15:clr>
        </p15:guide>
        <p15:guide id="6" orient="horz" pos="164" userDrawn="1">
          <p15:clr>
            <a:srgbClr val="A4A3A4"/>
          </p15:clr>
        </p15:guide>
        <p15:guide id="7" orient="horz" pos="4156" userDrawn="1">
          <p15:clr>
            <a:srgbClr val="A4A3A4"/>
          </p15:clr>
        </p15:guide>
        <p15:guide id="8" orient="horz" pos="436" userDrawn="1">
          <p15:clr>
            <a:srgbClr val="A4A3A4"/>
          </p15:clr>
        </p15:guide>
        <p15:guide id="9" pos="5110" userDrawn="1">
          <p15:clr>
            <a:srgbClr val="A4A3A4"/>
          </p15:clr>
        </p15:guide>
        <p15:guide id="11" pos="2842" userDrawn="1">
          <p15:clr>
            <a:srgbClr val="A4A3A4"/>
          </p15:clr>
        </p15:guide>
        <p15:guide id="12" pos="3840" userDrawn="1">
          <p15:clr>
            <a:srgbClr val="A4A3A4"/>
          </p15:clr>
        </p15:guide>
        <p15:guide id="13" orient="horz" pos="743">
          <p15:clr>
            <a:srgbClr val="A4A3A4"/>
          </p15:clr>
        </p15:guide>
        <p15:guide id="14" orient="horz" pos="3547">
          <p15:clr>
            <a:srgbClr val="A4A3A4"/>
          </p15:clr>
        </p15:guide>
        <p15:guide id="15" orient="horz" pos="522">
          <p15:clr>
            <a:srgbClr val="A4A3A4"/>
          </p15:clr>
        </p15:guide>
        <p15:guide id="16" orient="horz" pos="3710">
          <p15:clr>
            <a:srgbClr val="A4A3A4"/>
          </p15:clr>
        </p15:guide>
        <p15:guide id="17" orient="horz" pos="1747">
          <p15:clr>
            <a:srgbClr val="A4A3A4"/>
          </p15:clr>
        </p15:guide>
        <p15:guide id="18" pos="267">
          <p15:clr>
            <a:srgbClr val="A4A3A4"/>
          </p15:clr>
        </p15:guide>
        <p15:guide id="19" pos="5103">
          <p15:clr>
            <a:srgbClr val="A4A3A4"/>
          </p15:clr>
        </p15:guide>
        <p15:guide id="20" pos="144">
          <p15:clr>
            <a:srgbClr val="A4A3A4"/>
          </p15:clr>
        </p15:guide>
        <p15:guide id="21" pos="3470">
          <p15:clr>
            <a:srgbClr val="A4A3A4"/>
          </p15:clr>
        </p15:guide>
        <p15:guide id="22" pos="1457">
          <p15:clr>
            <a:srgbClr val="A4A3A4"/>
          </p15:clr>
        </p15:guide>
        <p15:guide id="23" pos="283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4">
          <p15:clr>
            <a:srgbClr val="A4A3A4"/>
          </p15:clr>
        </p15:guide>
        <p15:guide id="2" pos="2140">
          <p15:clr>
            <a:srgbClr val="A4A3A4"/>
          </p15:clr>
        </p15:guide>
        <p15:guide id="3" orient="horz" pos="2924">
          <p15:clr>
            <a:srgbClr val="A4A3A4"/>
          </p15:clr>
        </p15:guide>
        <p15:guide id="4" pos="220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028B"/>
    <a:srgbClr val="387824"/>
    <a:srgbClr val="003399"/>
    <a:srgbClr val="5F5F5F"/>
    <a:srgbClr val="0033CC"/>
    <a:srgbClr val="5AC131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69CF1AB2-1976-4502-BF36-3FF5EA218861}" styleName="Средний стиль 4 - акцент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234"/>
    <p:restoredTop sz="94818"/>
  </p:normalViewPr>
  <p:slideViewPr>
    <p:cSldViewPr>
      <p:cViewPr>
        <p:scale>
          <a:sx n="124" d="100"/>
          <a:sy n="124" d="100"/>
        </p:scale>
        <p:origin x="-222" y="-72"/>
      </p:cViewPr>
      <p:guideLst>
        <p:guide orient="horz" pos="346"/>
        <p:guide orient="horz" pos="3974"/>
        <p:guide orient="horz" pos="164"/>
        <p:guide orient="horz" pos="4156"/>
        <p:guide orient="horz" pos="436"/>
        <p:guide orient="horz" pos="743"/>
        <p:guide orient="horz" pos="3547"/>
        <p:guide orient="horz" pos="522"/>
        <p:guide orient="horz" pos="3710"/>
        <p:guide orient="horz" pos="1747"/>
        <p:guide pos="393"/>
        <p:guide pos="7514"/>
        <p:guide pos="211"/>
        <p:guide pos="5110"/>
        <p:guide pos="2842"/>
        <p:guide pos="3840"/>
        <p:guide pos="267"/>
        <p:guide pos="5103"/>
        <p:guide pos="144"/>
        <p:guide pos="3470"/>
        <p:guide pos="1457"/>
        <p:guide pos="283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howGuides="1">
      <p:cViewPr varScale="1">
        <p:scale>
          <a:sx n="83" d="100"/>
          <a:sy n="83" d="100"/>
        </p:scale>
        <p:origin x="-4027" y="-82"/>
      </p:cViewPr>
      <p:guideLst>
        <p:guide orient="horz" pos="3124"/>
        <p:guide orient="horz" pos="2924"/>
        <p:guide pos="2140"/>
        <p:guide pos="220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956551" y="0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EBDED57-EF0C-4085-889A-34FBC381B683}" type="datetimeFigureOut">
              <a:rPr lang="ru-RU" smtClean="0"/>
              <a:t>20.02.2020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1" y="8817905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956551" y="8817905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1AC0C7-F71C-41B7-B271-3F14D01D3E5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10595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0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56551" y="0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F6B817-724F-4458-A2B8-50567BE10A75}" type="datetimeFigureOut">
              <a:rPr lang="ru-RU" smtClean="0"/>
              <a:t>20.02.2020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38238" y="696913"/>
            <a:ext cx="4708525" cy="34813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98500" y="4409758"/>
            <a:ext cx="5588000" cy="417766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8817905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56551" y="8817905"/>
            <a:ext cx="3026833" cy="46418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F406CC-6004-4296-AC43-0DE2EC417B3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9915638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1pPr>
    <a:lvl2pPr marL="373042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2pPr>
    <a:lvl3pPr marL="746085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3pPr>
    <a:lvl4pPr marL="1119126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4pPr>
    <a:lvl5pPr marL="1492168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5pPr>
    <a:lvl6pPr marL="1865210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6pPr>
    <a:lvl7pPr marL="2238252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7pPr>
    <a:lvl8pPr marL="2611295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8pPr>
    <a:lvl9pPr marL="2984336" algn="l" defTabSz="746085" rtl="0" eaLnBrk="1" latinLnBrk="0" hangingPunct="1">
      <a:defRPr sz="10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87413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138238" y="696913"/>
            <a:ext cx="4708525" cy="3481387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DF406CC-6004-4296-AC43-0DE2EC417B3F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24903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03B4840F-217D-4747-B4F5-06437194F5A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48154" y="3653825"/>
            <a:ext cx="4572268" cy="238473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 hasCustomPrompt="1"/>
          </p:nvPr>
        </p:nvSpPr>
        <p:spPr>
          <a:xfrm>
            <a:off x="621029" y="2104076"/>
            <a:ext cx="7345685" cy="1312133"/>
          </a:xfrm>
        </p:spPr>
        <p:txBody>
          <a:bodyPr>
            <a:normAutofit/>
          </a:bodyPr>
          <a:lstStyle>
            <a:lvl1pPr algn="l">
              <a:defRPr sz="3200"/>
            </a:lvl1pPr>
          </a:lstStyle>
          <a:p>
            <a:r>
              <a:rPr lang="ru-RU" dirty="0"/>
              <a:t>Название презентации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 hasCustomPrompt="1"/>
          </p:nvPr>
        </p:nvSpPr>
        <p:spPr>
          <a:xfrm>
            <a:off x="621030" y="3452332"/>
            <a:ext cx="7345684" cy="1490028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730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7460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119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492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8652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23825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6112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9843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dirty="0"/>
              <a:t>ФИО, должность и компания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131526" y="5691153"/>
            <a:ext cx="1932094" cy="325908"/>
          </a:xfrm>
        </p:spPr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Подзаголовок 2">
            <a:extLst>
              <a:ext uri="{FF2B5EF4-FFF2-40B4-BE49-F238E27FC236}">
                <a16:creationId xmlns:a16="http://schemas.microsoft.com/office/drawing/2014/main" xmlns="" id="{F1FE58ED-D3E6-AA44-8FFB-1D95F8E47BBD}"/>
              </a:ext>
            </a:extLst>
          </p:cNvPr>
          <p:cNvSpPr txBox="1">
            <a:spLocks/>
          </p:cNvSpPr>
          <p:nvPr userDrawn="1"/>
        </p:nvSpPr>
        <p:spPr>
          <a:xfrm>
            <a:off x="330374" y="544615"/>
            <a:ext cx="2026315" cy="267913"/>
          </a:xfrm>
          <a:prstGeom prst="rect">
            <a:avLst/>
          </a:prstGeom>
        </p:spPr>
        <p:txBody>
          <a:bodyPr vert="horz" lIns="74607" tIns="37302" rIns="74607" bIns="37302" rtlCol="0">
            <a:noAutofit/>
          </a:bodyPr>
          <a:lstStyle>
            <a:lvl1pPr marL="279781" indent="-279781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606194" indent="-23315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932606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3pPr>
            <a:lvl4pPr marL="130564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1678692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  <a:lvl6pPr marL="2051731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4773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7814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085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ts val="2041"/>
              </a:lnSpc>
              <a:buFont typeface="Arial" panose="020B0604020202020204" pitchFamily="34" charset="0"/>
              <a:buNone/>
            </a:pPr>
            <a:r>
              <a:rPr lang="en-US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ru-RU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февраля</a:t>
            </a:r>
          </a:p>
        </p:txBody>
      </p:sp>
      <p:pic>
        <p:nvPicPr>
          <p:cNvPr id="8" name="Picture 12">
            <a:extLst>
              <a:ext uri="{FF2B5EF4-FFF2-40B4-BE49-F238E27FC236}">
                <a16:creationId xmlns:a16="http://schemas.microsoft.com/office/drawing/2014/main" xmlns="" id="{2B9BF9CD-5FC8-094E-9440-3673953A985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28432" y="15798"/>
            <a:ext cx="1738283" cy="17281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6A9E06AB-41EC-A843-B5DD-A5BD8D1AE493}"/>
              </a:ext>
            </a:extLst>
          </p:cNvPr>
          <p:cNvSpPr txBox="1">
            <a:spLocks/>
          </p:cNvSpPr>
          <p:nvPr userDrawn="1"/>
        </p:nvSpPr>
        <p:spPr>
          <a:xfrm>
            <a:off x="313685" y="224386"/>
            <a:ext cx="6202779" cy="353539"/>
          </a:xfrm>
          <a:prstGeom prst="rect">
            <a:avLst/>
          </a:prstGeom>
        </p:spPr>
        <p:txBody>
          <a:bodyPr vert="horz" lIns="74607" tIns="37302" rIns="74607" bIns="3730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ru-RU" sz="1600" b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Международная конференция «Ягоды России 2020»</a:t>
            </a:r>
            <a:endParaRPr lang="en-US" sz="1600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Рисунок 12">
            <a:extLst>
              <a:ext uri="{FF2B5EF4-FFF2-40B4-BE49-F238E27FC236}">
                <a16:creationId xmlns:a16="http://schemas.microsoft.com/office/drawing/2014/main" xmlns="" id="{950D3229-DB7D-9642-AF32-53494DFB7097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620713" y="5076825"/>
            <a:ext cx="2151062" cy="939800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ru-RU" dirty="0"/>
              <a:t>Логотип компании</a:t>
            </a:r>
          </a:p>
        </p:txBody>
      </p:sp>
    </p:spTree>
    <p:extLst>
      <p:ext uri="{BB962C8B-B14F-4D97-AF65-F5344CB8AC3E}">
        <p14:creationId xmlns:p14="http://schemas.microsoft.com/office/powerpoint/2010/main" val="93973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776" y="4673865"/>
            <a:ext cx="7800862" cy="428130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23776" y="1117740"/>
            <a:ext cx="7800862" cy="3506012"/>
          </a:xfrm>
        </p:spPr>
        <p:txBody>
          <a:bodyPr/>
          <a:lstStyle>
            <a:lvl1pPr marL="0" indent="0">
              <a:buNone/>
              <a:defRPr sz="2600"/>
            </a:lvl1pPr>
            <a:lvl2pPr marL="373042" indent="0">
              <a:buNone/>
              <a:defRPr sz="2300"/>
            </a:lvl2pPr>
            <a:lvl3pPr marL="746085" indent="0">
              <a:buNone/>
              <a:defRPr sz="2000"/>
            </a:lvl3pPr>
            <a:lvl4pPr marL="1119126" indent="0">
              <a:buNone/>
              <a:defRPr sz="1600"/>
            </a:lvl4pPr>
            <a:lvl5pPr marL="1492168" indent="0">
              <a:buNone/>
              <a:defRPr sz="1600"/>
            </a:lvl5pPr>
            <a:lvl6pPr marL="1865210" indent="0">
              <a:buNone/>
              <a:defRPr sz="1600"/>
            </a:lvl6pPr>
            <a:lvl7pPr marL="2238252" indent="0">
              <a:buNone/>
              <a:defRPr sz="1600"/>
            </a:lvl7pPr>
            <a:lvl8pPr marL="2611295" indent="0">
              <a:buNone/>
              <a:defRPr sz="1600"/>
            </a:lvl8pPr>
            <a:lvl9pPr marL="2984336" indent="0">
              <a:buNone/>
              <a:defRPr sz="1600"/>
            </a:lvl9pPr>
          </a:lstStyle>
          <a:p>
            <a:r>
              <a:rPr lang="ru-RU"/>
              <a:t>Вставка рисунка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323776" y="5150520"/>
            <a:ext cx="7800862" cy="498472"/>
          </a:xfrm>
        </p:spPr>
        <p:txBody>
          <a:bodyPr/>
          <a:lstStyle>
            <a:lvl1pPr marL="0" indent="0">
              <a:buNone/>
              <a:defRPr sz="1100"/>
            </a:lvl1pPr>
            <a:lvl2pPr marL="373042" indent="0">
              <a:buNone/>
              <a:defRPr sz="1000"/>
            </a:lvl2pPr>
            <a:lvl3pPr marL="746085" indent="0">
              <a:buNone/>
              <a:defRPr sz="800"/>
            </a:lvl3pPr>
            <a:lvl4pPr marL="1119126" indent="0">
              <a:buNone/>
              <a:defRPr sz="700"/>
            </a:lvl4pPr>
            <a:lvl5pPr marL="1492168" indent="0">
              <a:buNone/>
              <a:defRPr sz="700"/>
            </a:lvl5pPr>
            <a:lvl6pPr marL="1865210" indent="0">
              <a:buNone/>
              <a:defRPr sz="700"/>
            </a:lvl6pPr>
            <a:lvl7pPr marL="2238252" indent="0">
              <a:buNone/>
              <a:defRPr sz="700"/>
            </a:lvl7pPr>
            <a:lvl8pPr marL="2611295" indent="0">
              <a:buNone/>
              <a:defRPr sz="700"/>
            </a:lvl8pPr>
            <a:lvl9pPr marL="2984336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xmlns="" id="{29D64916-72C9-284C-BC16-79795BC25E0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695070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6557" y="850996"/>
            <a:ext cx="6783993" cy="71135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15668" y="1609218"/>
            <a:ext cx="7714882" cy="4039841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xmlns="" id="{79FF1912-4AF2-9F4C-92A9-E6B65DF3C5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021108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Заголовок и четыре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sz="quarter"/>
          </p:nvPr>
        </p:nvSpPr>
        <p:spPr>
          <a:xfrm>
            <a:off x="414020" y="245140"/>
            <a:ext cx="7452360" cy="10202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"/>
          </p:nvPr>
        </p:nvSpPr>
        <p:spPr>
          <a:xfrm>
            <a:off x="414020" y="1428327"/>
            <a:ext cx="3657177" cy="195119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quarter" idx="2"/>
          </p:nvPr>
        </p:nvSpPr>
        <p:spPr>
          <a:xfrm>
            <a:off x="4209203" y="1428327"/>
            <a:ext cx="3657177" cy="195119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Объект 4"/>
          <p:cNvSpPr>
            <a:spLocks noGrp="1"/>
          </p:cNvSpPr>
          <p:nvPr>
            <p:ph sz="quarter" idx="3"/>
          </p:nvPr>
        </p:nvSpPr>
        <p:spPr>
          <a:xfrm>
            <a:off x="414020" y="3515555"/>
            <a:ext cx="3657177" cy="19526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209203" y="3515555"/>
            <a:ext cx="3657177" cy="195261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14020" y="5574442"/>
            <a:ext cx="1932093" cy="425097"/>
          </a:xfrm>
          <a:prstGeom prst="rect">
            <a:avLst/>
          </a:prstGeom>
          <a:ln/>
        </p:spPr>
        <p:txBody>
          <a:bodyPr lIns="82296" tIns="41148" rIns="82296" bIns="41148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F5A0DD-6E63-4FDF-B950-494E4E525D6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306861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4020" y="245140"/>
            <a:ext cx="7452360" cy="102023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414020" y="1428327"/>
            <a:ext cx="7452360" cy="4039841"/>
          </a:xfrm>
        </p:spPr>
        <p:txBody>
          <a:bodyPr/>
          <a:lstStyle/>
          <a:p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14020" y="5574442"/>
            <a:ext cx="1932093" cy="425097"/>
          </a:xfrm>
          <a:prstGeom prst="rect">
            <a:avLst/>
          </a:prstGeom>
        </p:spPr>
        <p:txBody>
          <a:bodyPr lIns="82296" tIns="41148" rIns="82296" bIns="41148"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2829137" y="5574442"/>
            <a:ext cx="2622127" cy="425097"/>
          </a:xfrm>
        </p:spPr>
        <p:txBody>
          <a:bodyPr/>
          <a:lstStyle>
            <a:lvl1pPr>
              <a:defRPr/>
            </a:lvl1pPr>
          </a:lstStyle>
          <a:p>
            <a:endParaRPr lang="ru-RU" alt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5934287" y="5574442"/>
            <a:ext cx="1932093" cy="425097"/>
          </a:xfrm>
        </p:spPr>
        <p:txBody>
          <a:bodyPr/>
          <a:lstStyle>
            <a:lvl1pPr>
              <a:defRPr/>
            </a:lvl1pPr>
          </a:lstStyle>
          <a:p>
            <a:fld id="{B1F6A2F9-8F60-4637-89BA-363A679D04B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17396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14020" y="245140"/>
            <a:ext cx="7452360" cy="522302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414020" y="5574442"/>
            <a:ext cx="1932093" cy="425097"/>
          </a:xfrm>
          <a:prstGeom prst="rect">
            <a:avLst/>
          </a:prstGeom>
          <a:ln/>
        </p:spPr>
        <p:txBody>
          <a:bodyPr lIns="82296" tIns="41148" rIns="82296" bIns="41148"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D81CB04-1192-4401-994C-8F4248BA750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8782589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888" y="653225"/>
            <a:ext cx="6797016" cy="711352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226833" y="5673633"/>
            <a:ext cx="1932094" cy="325908"/>
          </a:xfrm>
        </p:spPr>
        <p:txBody>
          <a:bodyPr/>
          <a:lstStyle>
            <a:lvl1pPr>
              <a:defRPr b="1"/>
            </a:lvl1pPr>
          </a:lstStyle>
          <a:p>
            <a:fld id="{8DBEAAEB-758A-4AAD-84ED-67F58590D84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xmlns="" id="{49790C6C-F9C7-0647-A570-B46032F61AA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5468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792" y="3933569"/>
            <a:ext cx="7632847" cy="1215778"/>
          </a:xfrm>
        </p:spPr>
        <p:txBody>
          <a:bodyPr anchor="t"/>
          <a:lstStyle>
            <a:lvl1pPr algn="l">
              <a:defRPr sz="33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67792" y="2594511"/>
            <a:ext cx="7632847" cy="1339056"/>
          </a:xfrm>
        </p:spPr>
        <p:txBody>
          <a:bodyPr anchor="b"/>
          <a:lstStyle>
            <a:lvl1pPr marL="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1pPr>
            <a:lvl2pPr marL="37304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74608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3pPr>
            <a:lvl4pPr marL="111912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4pPr>
            <a:lvl5pPr marL="1492168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5pPr>
            <a:lvl6pPr marL="1865210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6pPr>
            <a:lvl7pPr marL="2238252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7pPr>
            <a:lvl8pPr marL="2611295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8pPr>
            <a:lvl9pPr marL="2984336" indent="0">
              <a:buNone/>
              <a:defRPr sz="11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Нижний колонтитул 4">
            <a:extLst>
              <a:ext uri="{FF2B5EF4-FFF2-40B4-BE49-F238E27FC236}">
                <a16:creationId xmlns:a16="http://schemas.microsoft.com/office/drawing/2014/main" xmlns="" id="{938C4504-3C53-AB46-B61A-738AFC146E5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77011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309109" y="1428334"/>
            <a:ext cx="3831091" cy="4039841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284216" y="1428334"/>
            <a:ext cx="3831091" cy="4039841"/>
          </a:xfrm>
        </p:spPr>
        <p:txBody>
          <a:bodyPr/>
          <a:lstStyle>
            <a:lvl1pPr>
              <a:defRPr sz="2300"/>
            </a:lvl1pPr>
            <a:lvl2pPr>
              <a:defRPr sz="2000"/>
            </a:lvl2pPr>
            <a:lvl3pPr>
              <a:defRPr sz="16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xmlns="" id="{D387EA18-06A2-CB4B-94C3-D6E0FDCA1C0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043805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4022" y="1370232"/>
            <a:ext cx="3798185" cy="57104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3042" indent="0">
              <a:buNone/>
              <a:defRPr sz="1600" b="1"/>
            </a:lvl2pPr>
            <a:lvl3pPr marL="746085" indent="0">
              <a:buNone/>
              <a:defRPr sz="1500" b="1"/>
            </a:lvl3pPr>
            <a:lvl4pPr marL="1119126" indent="0">
              <a:buNone/>
              <a:defRPr sz="1300" b="1"/>
            </a:lvl4pPr>
            <a:lvl5pPr marL="1492168" indent="0">
              <a:buNone/>
              <a:defRPr sz="1300" b="1"/>
            </a:lvl5pPr>
            <a:lvl6pPr marL="1865210" indent="0">
              <a:buNone/>
              <a:defRPr sz="1300" b="1"/>
            </a:lvl6pPr>
            <a:lvl7pPr marL="2238252" indent="0">
              <a:buNone/>
              <a:defRPr sz="1300" b="1"/>
            </a:lvl7pPr>
            <a:lvl8pPr marL="2611295" indent="0">
              <a:buNone/>
              <a:defRPr sz="1300" b="1"/>
            </a:lvl8pPr>
            <a:lvl9pPr marL="2984336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14022" y="1941278"/>
            <a:ext cx="3798185" cy="352689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329227" y="1370232"/>
            <a:ext cx="3799677" cy="571047"/>
          </a:xfrm>
        </p:spPr>
        <p:txBody>
          <a:bodyPr anchor="b"/>
          <a:lstStyle>
            <a:lvl1pPr marL="0" indent="0">
              <a:buNone/>
              <a:defRPr sz="2000" b="1"/>
            </a:lvl1pPr>
            <a:lvl2pPr marL="373042" indent="0">
              <a:buNone/>
              <a:defRPr sz="1600" b="1"/>
            </a:lvl2pPr>
            <a:lvl3pPr marL="746085" indent="0">
              <a:buNone/>
              <a:defRPr sz="1500" b="1"/>
            </a:lvl3pPr>
            <a:lvl4pPr marL="1119126" indent="0">
              <a:buNone/>
              <a:defRPr sz="1300" b="1"/>
            </a:lvl4pPr>
            <a:lvl5pPr marL="1492168" indent="0">
              <a:buNone/>
              <a:defRPr sz="1300" b="1"/>
            </a:lvl5pPr>
            <a:lvl6pPr marL="1865210" indent="0">
              <a:buNone/>
              <a:defRPr sz="1300" b="1"/>
            </a:lvl6pPr>
            <a:lvl7pPr marL="2238252" indent="0">
              <a:buNone/>
              <a:defRPr sz="1300" b="1"/>
            </a:lvl7pPr>
            <a:lvl8pPr marL="2611295" indent="0">
              <a:buNone/>
              <a:defRPr sz="1300" b="1"/>
            </a:lvl8pPr>
            <a:lvl9pPr marL="2984336" indent="0">
              <a:buNone/>
              <a:defRPr sz="13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329227" y="1941278"/>
            <a:ext cx="3799677" cy="3526890"/>
          </a:xfrm>
        </p:spPr>
        <p:txBody>
          <a:bodyPr/>
          <a:lstStyle>
            <a:lvl1pPr>
              <a:defRPr sz="2000"/>
            </a:lvl1pPr>
            <a:lvl2pPr>
              <a:defRPr sz="1600"/>
            </a:lvl2pPr>
            <a:lvl3pPr>
              <a:defRPr sz="1500"/>
            </a:lvl3pPr>
            <a:lvl4pPr>
              <a:defRPr sz="1300"/>
            </a:lvl4pPr>
            <a:lvl5pPr>
              <a:defRPr sz="1300"/>
            </a:lvl5pPr>
            <a:lvl6pPr>
              <a:defRPr sz="1300"/>
            </a:lvl6pPr>
            <a:lvl7pPr>
              <a:defRPr sz="1300"/>
            </a:lvl7pPr>
            <a:lvl8pPr>
              <a:defRPr sz="1300"/>
            </a:lvl8pPr>
            <a:lvl9pPr>
              <a:defRPr sz="13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xmlns="" id="{BDDFB6E0-FA2B-D742-920A-5AAE3D3943A1}"/>
              </a:ext>
            </a:extLst>
          </p:cNvPr>
          <p:cNvSpPr>
            <a:spLocks noGrp="1"/>
          </p:cNvSpPr>
          <p:nvPr>
            <p:ph type="ftr" sz="quarter" idx="1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265778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ижний колонтитул 4">
            <a:extLst>
              <a:ext uri="{FF2B5EF4-FFF2-40B4-BE49-F238E27FC236}">
                <a16:creationId xmlns:a16="http://schemas.microsoft.com/office/drawing/2014/main" xmlns="" id="{D95C9B66-9775-C843-B588-7E083F97306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1608585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305E7E35-2DBE-2B4C-B5EC-2245E98E4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08696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Фина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Нижний колонтитул 4">
            <a:extLst>
              <a:ext uri="{FF2B5EF4-FFF2-40B4-BE49-F238E27FC236}">
                <a16:creationId xmlns:a16="http://schemas.microsoft.com/office/drawing/2014/main" xmlns="" id="{305E7E35-2DBE-2B4C-B5EC-2245E98E48C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5C547B4D-3F8D-8446-A3B6-4CAD530863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9507" y="4682181"/>
            <a:ext cx="1302691" cy="986696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71186E10-2022-6D44-8881-445D6F75432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53222" y="4686937"/>
            <a:ext cx="1302691" cy="986696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xmlns="" id="{7245611E-FE00-2D49-8B53-4076AC3FA862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09921" y="4709233"/>
            <a:ext cx="1302691" cy="986696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xmlns="" id="{CC3AF71F-595A-0744-94FD-01F857DEF3EB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26206" y="4686937"/>
            <a:ext cx="1302691" cy="986696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xmlns="" id="{511686DF-97DE-5E49-8FE9-D27D5D89A1F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0971" y="4682181"/>
            <a:ext cx="1302691" cy="98669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xmlns="" id="{94EA861B-D035-6448-80D0-8A52D61515C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9800" y="4686937"/>
            <a:ext cx="1302691" cy="986696"/>
          </a:xfrm>
          <a:prstGeom prst="rect">
            <a:avLst/>
          </a:prstGeom>
        </p:spPr>
      </p:pic>
      <p:sp>
        <p:nvSpPr>
          <p:cNvPr id="17" name="Заголовок 15">
            <a:extLst>
              <a:ext uri="{FF2B5EF4-FFF2-40B4-BE49-F238E27FC236}">
                <a16:creationId xmlns:a16="http://schemas.microsoft.com/office/drawing/2014/main" xmlns="" id="{48AF6286-9800-5A46-B4CE-B83A81394D0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7793" y="3772596"/>
            <a:ext cx="7646638" cy="966787"/>
          </a:xfrm>
        </p:spPr>
        <p:txBody>
          <a:bodyPr anchor="t">
            <a:normAutofit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Благодарю за внимание!</a:t>
            </a:r>
            <a:b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Вопросы?</a:t>
            </a:r>
          </a:p>
        </p:txBody>
      </p:sp>
      <p:sp>
        <p:nvSpPr>
          <p:cNvPr id="20" name="Текст 19">
            <a:extLst>
              <a:ext uri="{FF2B5EF4-FFF2-40B4-BE49-F238E27FC236}">
                <a16:creationId xmlns:a16="http://schemas.microsoft.com/office/drawing/2014/main" xmlns="" id="{17E11EBE-F2E6-F14A-895A-4253B17F5C7D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67793" y="1189038"/>
            <a:ext cx="5544616" cy="2447925"/>
          </a:xfrm>
        </p:spPr>
        <p:txBody>
          <a:bodyPr/>
          <a:lstStyle>
            <a:lvl1pPr marL="0" indent="0">
              <a:buNone/>
              <a:defRPr/>
            </a:lvl1pPr>
            <a:lvl2pPr marL="373042" indent="0">
              <a:buNone/>
              <a:defRPr/>
            </a:lvl2pPr>
            <a:lvl3pPr marL="746084" indent="0">
              <a:buNone/>
              <a:defRPr/>
            </a:lvl3pPr>
            <a:lvl4pPr marL="1119125" indent="0">
              <a:buNone/>
              <a:defRPr/>
            </a:lvl4pPr>
            <a:lvl5pPr marL="1492170" indent="0">
              <a:buNone/>
              <a:defRPr/>
            </a:lvl5pPr>
          </a:lstStyle>
          <a:p>
            <a:pPr lvl="0"/>
            <a:r>
              <a:rPr lang="ru-RU" dirty="0"/>
              <a:t>ФИО Контакты Компания</a:t>
            </a:r>
          </a:p>
        </p:txBody>
      </p:sp>
      <p:sp>
        <p:nvSpPr>
          <p:cNvPr id="22" name="Рисунок 21">
            <a:extLst>
              <a:ext uri="{FF2B5EF4-FFF2-40B4-BE49-F238E27FC236}">
                <a16:creationId xmlns:a16="http://schemas.microsoft.com/office/drawing/2014/main" xmlns="" id="{ECAE4106-5231-534D-8E67-480386043661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56325" y="1189038"/>
            <a:ext cx="1957388" cy="2447925"/>
          </a:xfrm>
        </p:spPr>
        <p:txBody>
          <a:bodyPr anchor="ctr"/>
          <a:lstStyle>
            <a:lvl1pPr marL="0" indent="0" algn="ctr">
              <a:buNone/>
              <a:defRPr/>
            </a:lvl1pPr>
          </a:lstStyle>
          <a:p>
            <a:r>
              <a:rPr lang="ru-RU" dirty="0"/>
              <a:t>Логотип</a:t>
            </a:r>
          </a:p>
        </p:txBody>
      </p:sp>
    </p:spTree>
    <p:extLst>
      <p:ext uri="{BB962C8B-B14F-4D97-AF65-F5344CB8AC3E}">
        <p14:creationId xmlns:p14="http://schemas.microsoft.com/office/powerpoint/2010/main" val="164301400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1758" y="1164059"/>
            <a:ext cx="2724194" cy="662664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7406" y="1164058"/>
            <a:ext cx="4863233" cy="4304111"/>
          </a:xfrm>
        </p:spPr>
        <p:txBody>
          <a:bodyPr/>
          <a:lstStyle>
            <a:lvl1pPr>
              <a:defRPr sz="2600"/>
            </a:lvl1pPr>
            <a:lvl2pPr>
              <a:defRPr sz="2300"/>
            </a:lvl2pPr>
            <a:lvl3pPr>
              <a:defRPr sz="20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14021" y="1836564"/>
            <a:ext cx="2724194" cy="3631606"/>
          </a:xfrm>
        </p:spPr>
        <p:txBody>
          <a:bodyPr/>
          <a:lstStyle>
            <a:lvl1pPr marL="0" indent="0">
              <a:buNone/>
              <a:defRPr sz="1100"/>
            </a:lvl1pPr>
            <a:lvl2pPr marL="373042" indent="0">
              <a:buNone/>
              <a:defRPr sz="1000"/>
            </a:lvl2pPr>
            <a:lvl3pPr marL="746085" indent="0">
              <a:buNone/>
              <a:defRPr sz="800"/>
            </a:lvl3pPr>
            <a:lvl4pPr marL="1119126" indent="0">
              <a:buNone/>
              <a:defRPr sz="700"/>
            </a:lvl4pPr>
            <a:lvl5pPr marL="1492168" indent="0">
              <a:buNone/>
              <a:defRPr sz="700"/>
            </a:lvl5pPr>
            <a:lvl6pPr marL="1865210" indent="0">
              <a:buNone/>
              <a:defRPr sz="700"/>
            </a:lvl6pPr>
            <a:lvl7pPr marL="2238252" indent="0">
              <a:buNone/>
              <a:defRPr sz="700"/>
            </a:lvl7pPr>
            <a:lvl8pPr marL="2611295" indent="0">
              <a:buNone/>
              <a:defRPr sz="700"/>
            </a:lvl8pPr>
            <a:lvl9pPr marL="2984336" indent="0">
              <a:buNone/>
              <a:defRPr sz="7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Нижний колонтитул 4">
            <a:extLst>
              <a:ext uri="{FF2B5EF4-FFF2-40B4-BE49-F238E27FC236}">
                <a16:creationId xmlns:a16="http://schemas.microsoft.com/office/drawing/2014/main" xmlns="" id="{6EA3805E-13B0-0549-95E0-148785229D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048954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44911" y="626815"/>
            <a:ext cx="6783993" cy="711352"/>
          </a:xfrm>
          <a:prstGeom prst="rect">
            <a:avLst/>
          </a:prstGeom>
        </p:spPr>
        <p:txBody>
          <a:bodyPr vert="horz" lIns="74607" tIns="37302" rIns="74607" bIns="37302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14022" y="1428334"/>
            <a:ext cx="7714882" cy="4039841"/>
          </a:xfrm>
          <a:prstGeom prst="rect">
            <a:avLst/>
          </a:prstGeom>
        </p:spPr>
        <p:txBody>
          <a:bodyPr vert="horz" lIns="74607" tIns="37302" rIns="74607" bIns="37302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5934288" y="5673633"/>
            <a:ext cx="1932094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DBEAAEB-758A-4AAD-84ED-67F58590D845}" type="slidenum">
              <a:rPr lang="ru-RU" smtClean="0"/>
              <a:pPr/>
              <a:t>‹#›</a:t>
            </a:fld>
            <a:endParaRPr lang="ru-RU"/>
          </a:p>
        </p:txBody>
      </p:sp>
      <p:pic>
        <p:nvPicPr>
          <p:cNvPr id="7" name="Picture 12">
            <a:extLst>
              <a:ext uri="{FF2B5EF4-FFF2-40B4-BE49-F238E27FC236}">
                <a16:creationId xmlns:a16="http://schemas.microsoft.com/office/drawing/2014/main" xmlns="" id="{8D21E258-BF54-B54A-A071-01F14F81B5DE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313685" y="36364"/>
            <a:ext cx="1018203" cy="1012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одзаголовок 2">
            <a:extLst>
              <a:ext uri="{FF2B5EF4-FFF2-40B4-BE49-F238E27FC236}">
                <a16:creationId xmlns:a16="http://schemas.microsoft.com/office/drawing/2014/main" xmlns="" id="{D4E58F03-9B7A-1049-91D3-7DADAFC00836}"/>
              </a:ext>
            </a:extLst>
          </p:cNvPr>
          <p:cNvSpPr txBox="1">
            <a:spLocks/>
          </p:cNvSpPr>
          <p:nvPr userDrawn="1"/>
        </p:nvSpPr>
        <p:spPr>
          <a:xfrm>
            <a:off x="6658232" y="317980"/>
            <a:ext cx="1470673" cy="339418"/>
          </a:xfrm>
          <a:prstGeom prst="rect">
            <a:avLst/>
          </a:prstGeom>
        </p:spPr>
        <p:txBody>
          <a:bodyPr vert="horz" lIns="74607" tIns="37302" rIns="74607" bIns="37302" rtlCol="0">
            <a:noAutofit/>
          </a:bodyPr>
          <a:lstStyle>
            <a:lvl1pPr marL="279781" indent="-279781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3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1pPr>
            <a:lvl2pPr marL="606194" indent="-23315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2pPr>
            <a:lvl3pPr marL="932606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3pPr>
            <a:lvl4pPr marL="130564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5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4pPr>
            <a:lvl5pPr marL="1678692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1500" kern="1200">
                <a:solidFill>
                  <a:srgbClr val="5F5F5F"/>
                </a:solidFill>
                <a:latin typeface="+mn-lt"/>
                <a:ea typeface="+mn-ea"/>
                <a:cs typeface="+mn-cs"/>
              </a:defRPr>
            </a:lvl5pPr>
            <a:lvl6pPr marL="2051731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424773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797814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170857" indent="-186522" algn="l" defTabSz="746085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ts val="2041"/>
              </a:lnSpc>
              <a:buFont typeface="Arial" panose="020B0604020202020204" pitchFamily="34" charset="0"/>
              <a:buNone/>
            </a:pPr>
            <a:r>
              <a:rPr lang="en-US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en-US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</a:t>
            </a:r>
            <a:r>
              <a:rPr lang="ru-RU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r>
            <a:r>
              <a:rPr lang="en-US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>
                <a:solidFill>
                  <a:srgbClr val="EB028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февраля</a:t>
            </a:r>
          </a:p>
        </p:txBody>
      </p:sp>
      <p:sp>
        <p:nvSpPr>
          <p:cNvPr id="9" name="Заголовок 1">
            <a:extLst>
              <a:ext uri="{FF2B5EF4-FFF2-40B4-BE49-F238E27FC236}">
                <a16:creationId xmlns:a16="http://schemas.microsoft.com/office/drawing/2014/main" xmlns="" id="{517A8CAF-D14F-1E45-AA97-20BD3AAC41E8}"/>
              </a:ext>
            </a:extLst>
          </p:cNvPr>
          <p:cNvSpPr txBox="1">
            <a:spLocks/>
          </p:cNvSpPr>
          <p:nvPr userDrawn="1"/>
        </p:nvSpPr>
        <p:spPr>
          <a:xfrm>
            <a:off x="3869846" y="67818"/>
            <a:ext cx="4294257" cy="353539"/>
          </a:xfrm>
          <a:prstGeom prst="rect">
            <a:avLst/>
          </a:prstGeom>
        </p:spPr>
        <p:txBody>
          <a:bodyPr vert="horz" lIns="74607" tIns="37302" rIns="74607" bIns="37302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200" kern="1200">
                <a:solidFill>
                  <a:srgbClr val="003399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200" b="1" dirty="0">
                <a:latin typeface="Arial" panose="020B0604020202020204" pitchFamily="34" charset="0"/>
                <a:cs typeface="Arial" panose="020B0604020202020204" pitchFamily="34" charset="0"/>
              </a:rPr>
              <a:t>Международная конференция «Ягоды России 2020»</a:t>
            </a:r>
            <a:endParaRPr lang="en-US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Нижний колонтитул 4">
            <a:extLst>
              <a:ext uri="{FF2B5EF4-FFF2-40B4-BE49-F238E27FC236}">
                <a16:creationId xmlns:a16="http://schemas.microsoft.com/office/drawing/2014/main" xmlns="" id="{E2C0BF7F-8A98-3244-BF5A-0D855FD54A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27770" y="5695929"/>
            <a:ext cx="2622127" cy="325908"/>
          </a:xfrm>
          <a:prstGeom prst="rect">
            <a:avLst/>
          </a:prstGeom>
        </p:spPr>
        <p:txBody>
          <a:bodyPr vert="horz" lIns="74607" tIns="37302" rIns="74607" bIns="37302" rtlCol="0" anchor="ctr"/>
          <a:lstStyle>
            <a:lvl1pPr algn="ctr">
              <a:defRPr sz="1000" b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/>
            <a:r>
              <a:rPr lang="ru-RU"/>
              <a:t>Название презентации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46526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9" r:id="rId8"/>
    <p:sldLayoutId id="2147483656" r:id="rId9"/>
    <p:sldLayoutId id="2147483657" r:id="rId10"/>
    <p:sldLayoutId id="2147483658" r:id="rId11"/>
    <p:sldLayoutId id="2147483660" r:id="rId12"/>
    <p:sldLayoutId id="2147483661" r:id="rId13"/>
    <p:sldLayoutId id="2147483662" r:id="rId14"/>
  </p:sldLayoutIdLst>
  <p:hf hdr="0" dt="0"/>
  <p:txStyles>
    <p:titleStyle>
      <a:lvl1pPr algn="ctr" defTabSz="746085" rtl="0" eaLnBrk="1" latinLnBrk="0" hangingPunct="1">
        <a:spcBef>
          <a:spcPct val="0"/>
        </a:spcBef>
        <a:buNone/>
        <a:defRPr sz="2600" kern="1200">
          <a:solidFill>
            <a:schemeClr val="bg1">
              <a:lumMod val="50000"/>
            </a:schemeClr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79781" indent="-279781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23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06194" indent="-233152" algn="l" defTabSz="746085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932606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305647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1678692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rgbClr val="5F5F5F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051731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24773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797814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170857" indent="-186522" algn="l" defTabSz="746085" rtl="0" eaLnBrk="1" latinLnBrk="0" hangingPunct="1">
        <a:spcBef>
          <a:spcPct val="20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373042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2pPr>
      <a:lvl3pPr marL="746085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119126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492168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65210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38252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611295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84336" algn="l" defTabSz="746085" rtl="0" eaLnBrk="1" latinLnBrk="0" hangingPunct="1"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7" Type="http://schemas.openxmlformats.org/officeDocument/2006/relationships/image" Target="../media/image1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eg"/><Relationship Id="rId3" Type="http://schemas.openxmlformats.org/officeDocument/2006/relationships/image" Target="../media/image42.jpeg"/><Relationship Id="rId7" Type="http://schemas.openxmlformats.org/officeDocument/2006/relationships/image" Target="../media/image46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eg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mailto:niilisavenko1@yandex.ru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1.jpeg"/><Relationship Id="rId4" Type="http://schemas.openxmlformats.org/officeDocument/2006/relationships/image" Target="../media/image4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4.xml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19" descr="https://fhcdnarticles-a.akamaihd.net/1571950/thumb_585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53" y="4976372"/>
            <a:ext cx="1164704" cy="11450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6">
            <a:extLst>
              <a:ext uri="{FF2B5EF4-FFF2-40B4-BE49-F238E27FC236}">
                <a16:creationId xmlns:a16="http://schemas.microsoft.com/office/drawing/2014/main" xmlns="" id="{F7E52357-4A85-D641-8CC2-E2902AE3AA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7752" y="1620540"/>
            <a:ext cx="7921749" cy="1312133"/>
          </a:xfrm>
        </p:spPr>
        <p:txBody>
          <a:bodyPr>
            <a:noAutofit/>
          </a:bodyPr>
          <a:lstStyle/>
          <a:p>
            <a:pPr algn="ctr"/>
            <a:r>
              <a:rPr lang="ru-RU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Состояние и перспективы облепихи на Российском и мировом рынке </a:t>
            </a:r>
          </a:p>
        </p:txBody>
      </p:sp>
      <p:sp>
        <p:nvSpPr>
          <p:cNvPr id="8" name="Подзаголовок 7">
            <a:extLst>
              <a:ext uri="{FF2B5EF4-FFF2-40B4-BE49-F238E27FC236}">
                <a16:creationId xmlns:a16="http://schemas.microsoft.com/office/drawing/2014/main" xmlns="" id="{ADEA073E-18A5-F94C-A28F-B0E184FB3B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7752" y="3348732"/>
            <a:ext cx="8172648" cy="1778060"/>
          </a:xfrm>
        </p:spPr>
        <p:txBody>
          <a:bodyPr>
            <a:noAutofit/>
          </a:bodyPr>
          <a:lstStyle/>
          <a:p>
            <a:r>
              <a:rPr lang="ru-RU" sz="1300" i="1" cap="all" dirty="0" err="1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Канарский</a:t>
            </a:r>
            <a:r>
              <a:rPr lang="ru-RU" sz="13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 </a:t>
            </a:r>
            <a:r>
              <a:rPr lang="ru-RU" sz="13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Александр Александрович </a:t>
            </a:r>
            <a:r>
              <a:rPr lang="ru-RU" sz="13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- </a:t>
            </a:r>
            <a:r>
              <a:rPr lang="ru-RU" sz="13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к. </a:t>
            </a:r>
            <a:r>
              <a:rPr lang="ru-RU" sz="13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с</a:t>
            </a:r>
            <a:r>
              <a:rPr lang="ru-RU" sz="13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.-х</a:t>
            </a:r>
            <a:r>
              <a:rPr lang="ru-RU" sz="13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. наук, руководитель </a:t>
            </a:r>
            <a:r>
              <a:rPr lang="ru-RU" sz="13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отдела</a:t>
            </a:r>
          </a:p>
          <a:p>
            <a:endParaRPr lang="ru-RU" sz="1300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anose="020B0A04020102020204" pitchFamily="34" charset="0"/>
            </a:endParaRPr>
          </a:p>
          <a:p>
            <a:r>
              <a:rPr lang="ru-RU" sz="13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Зубарев </a:t>
            </a:r>
            <a:r>
              <a:rPr lang="ru-RU" sz="13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Юрий Анатольевич, к. </a:t>
            </a:r>
            <a:r>
              <a:rPr lang="ru-RU" sz="13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с</a:t>
            </a:r>
            <a:r>
              <a:rPr lang="ru-RU" sz="13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.-х</a:t>
            </a:r>
            <a:r>
              <a:rPr lang="ru-RU" sz="13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. наук, ведущий научный сотрудник </a:t>
            </a:r>
            <a:endParaRPr lang="ru-RU" sz="1300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anose="020B0A04020102020204" pitchFamily="34" charset="0"/>
            </a:endParaRPr>
          </a:p>
          <a:p>
            <a:endParaRPr lang="ru-RU" sz="1400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anose="020B0A04020102020204" pitchFamily="34" charset="0"/>
            </a:endParaRPr>
          </a:p>
          <a:p>
            <a:r>
              <a:rPr lang="ru-RU" sz="14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НИИ </a:t>
            </a:r>
            <a:r>
              <a:rPr lang="ru-RU" sz="14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садоводства Сибири </a:t>
            </a:r>
            <a:endParaRPr lang="ru-RU" sz="1400" i="1" cap="all" dirty="0" smtClean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Arial Black" panose="020B0A04020102020204" pitchFamily="34" charset="0"/>
            </a:endParaRPr>
          </a:p>
          <a:p>
            <a:r>
              <a:rPr lang="ru-RU" sz="14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им</a:t>
            </a:r>
            <a:r>
              <a:rPr lang="ru-RU" sz="14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. М.А. </a:t>
            </a:r>
            <a:r>
              <a:rPr lang="ru-RU" sz="14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Лисавенко</a:t>
            </a:r>
          </a:p>
          <a:p>
            <a:r>
              <a:rPr lang="ru-RU" sz="1400" i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ФГБНУ </a:t>
            </a:r>
            <a:r>
              <a:rPr lang="ru-RU" sz="1400" i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  <a:latin typeface="Arial Black" panose="020B0A04020102020204" pitchFamily="34" charset="0"/>
              </a:rPr>
              <a:t>ФАНЦА</a:t>
            </a:r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26C316C9-6F3A-974F-A6FA-ABC1898DD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smtClean="0"/>
              <a:t>1</a:t>
            </a:fld>
            <a:endParaRPr lang="ru-RU"/>
          </a:p>
        </p:txBody>
      </p:sp>
      <p:pic>
        <p:nvPicPr>
          <p:cNvPr id="6" name="Picture 2" descr="C:\Users\Star\Documents\2016\Международные\Greece\Presentation\New var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 r="3785"/>
          <a:stretch>
            <a:fillRect/>
          </a:stretch>
        </p:blipFill>
        <p:spPr bwMode="auto">
          <a:xfrm>
            <a:off x="4860280" y="612428"/>
            <a:ext cx="1512168" cy="10260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115114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4"/>
          <p:cNvSpPr>
            <a:spLocks noGrp="1" noChangeArrowheads="1"/>
          </p:cNvSpPr>
          <p:nvPr>
            <p:ph type="title" idx="4294967295"/>
          </p:nvPr>
        </p:nvSpPr>
        <p:spPr>
          <a:xfrm>
            <a:off x="1763936" y="5292948"/>
            <a:ext cx="4636085" cy="504056"/>
          </a:xfrm>
        </p:spPr>
        <p:txBody>
          <a:bodyPr anchorCtr="1">
            <a:normAutofit/>
          </a:bodyPr>
          <a:lstStyle/>
          <a:p>
            <a:pPr eaLnBrk="1" hangingPunct="1"/>
            <a:r>
              <a:rPr lang="ru-RU" altLang="ru-RU" sz="2000" dirty="0" err="1">
                <a:solidFill>
                  <a:schemeClr val="tx1"/>
                </a:solidFill>
                <a:latin typeface="Times New Roman" pitchFamily="18" charset="0"/>
              </a:rPr>
              <a:t>Окоренение</a:t>
            </a:r>
            <a:r>
              <a:rPr lang="ru-RU" altLang="ru-RU" sz="2000" dirty="0">
                <a:solidFill>
                  <a:schemeClr val="tx1"/>
                </a:solidFill>
                <a:latin typeface="Times New Roman" pitchFamily="18" charset="0"/>
              </a:rPr>
              <a:t> черенков в теплице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614999" y="1013437"/>
            <a:ext cx="5186548" cy="390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296" tIns="41148" rIns="82296" bIns="41148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Интенсификация</a:t>
            </a:r>
            <a:r>
              <a:rPr lang="en-US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технологий размножения</a:t>
            </a:r>
            <a:endParaRPr lang="ru-RU" sz="2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7" name="Picture 2" descr="C:\Users\Star\Documents\2016\Международные\Greece\Presentation\New var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r="3785"/>
          <a:stretch>
            <a:fillRect/>
          </a:stretch>
        </p:blipFill>
        <p:spPr bwMode="auto">
          <a:xfrm>
            <a:off x="1187872" y="99415"/>
            <a:ext cx="1512168" cy="1026026"/>
          </a:xfrm>
          <a:prstGeom prst="rect">
            <a:avLst/>
          </a:prstGeom>
          <a:noFill/>
        </p:spPr>
      </p:pic>
      <p:pic>
        <p:nvPicPr>
          <p:cNvPr id="2052" name="Picture 4" descr="C:\Users\КАНАРСКИЙ\Desktop\20190924_14363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409975" y="1914582"/>
            <a:ext cx="3840000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75" y="1914582"/>
            <a:ext cx="4302223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0121641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 txBox="1">
            <a:spLocks/>
          </p:cNvSpPr>
          <p:nvPr/>
        </p:nvSpPr>
        <p:spPr>
          <a:xfrm>
            <a:off x="539800" y="5282606"/>
            <a:ext cx="7812890" cy="504056"/>
          </a:xfrm>
          <a:prstGeom prst="rect">
            <a:avLst/>
          </a:prstGeom>
        </p:spPr>
        <p:txBody>
          <a:bodyPr/>
          <a:lstStyle>
            <a:lvl1pPr algn="ctr" defTabSz="746085" rtl="0" eaLnBrk="1" latinLnBrk="0" hangingPunct="1">
              <a:spcBef>
                <a:spcPct val="0"/>
              </a:spcBef>
              <a:buNone/>
              <a:defRPr sz="2600" kern="120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altLang="ru-RU" sz="2000" dirty="0" err="1" smtClean="0">
                <a:solidFill>
                  <a:schemeClr val="tx1"/>
                </a:solidFill>
              </a:rPr>
              <a:t>Микроразмножение</a:t>
            </a:r>
            <a:r>
              <a:rPr lang="ru-RU" altLang="ru-RU" sz="2000" dirty="0" smtClean="0">
                <a:solidFill>
                  <a:schemeClr val="tx1"/>
                </a:solidFill>
              </a:rPr>
              <a:t> </a:t>
            </a:r>
            <a:r>
              <a:rPr lang="en-US" altLang="ru-RU" sz="2000" i="1" dirty="0" smtClean="0">
                <a:solidFill>
                  <a:schemeClr val="tx1"/>
                </a:solidFill>
              </a:rPr>
              <a:t>in vitro </a:t>
            </a:r>
            <a:r>
              <a:rPr lang="ru-RU" altLang="ru-RU" sz="2000" dirty="0" smtClean="0">
                <a:solidFill>
                  <a:schemeClr val="tx1"/>
                </a:solidFill>
              </a:rPr>
              <a:t>облепихи</a:t>
            </a:r>
          </a:p>
        </p:txBody>
      </p:sp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1614999" y="1013437"/>
            <a:ext cx="5186548" cy="390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296" tIns="41148" rIns="82296" bIns="41148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Интенсификация</a:t>
            </a:r>
            <a:r>
              <a:rPr lang="en-US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технологий размножения</a:t>
            </a:r>
            <a:endParaRPr lang="ru-RU" sz="2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1026" name="Picture 2" descr="C:\Users\КАНАРСКИЙ\Downloads\DSC0451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313" y="1652233"/>
            <a:ext cx="2406578" cy="3208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Star\Documents\2016\Международные\Greece\Presentation\New var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r="3785"/>
          <a:stretch>
            <a:fillRect/>
          </a:stretch>
        </p:blipFill>
        <p:spPr bwMode="auto">
          <a:xfrm>
            <a:off x="1187872" y="99415"/>
            <a:ext cx="1512168" cy="1026026"/>
          </a:xfrm>
          <a:prstGeom prst="rect">
            <a:avLst/>
          </a:prstGeom>
          <a:noFill/>
        </p:spPr>
      </p:pic>
      <p:pic>
        <p:nvPicPr>
          <p:cNvPr id="2" name="Picture 2" descr="C:\Users\КАНАРСКИЙ\Downloads\DSC027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692" y="1688749"/>
            <a:ext cx="4036555" cy="3027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56534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7" name="Rectangle 7"/>
          <p:cNvSpPr>
            <a:spLocks noGrp="1" noChangeArrowheads="1"/>
          </p:cNvSpPr>
          <p:nvPr>
            <p:ph type="title"/>
          </p:nvPr>
        </p:nvSpPr>
        <p:spPr>
          <a:xfrm>
            <a:off x="-180280" y="4860900"/>
            <a:ext cx="3888432" cy="432048"/>
          </a:xfrm>
        </p:spPr>
        <p:txBody>
          <a:bodyPr>
            <a:normAutofit fontScale="90000"/>
          </a:bodyPr>
          <a:lstStyle/>
          <a:p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Повреждение плодов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облепихи </a:t>
            </a:r>
            <a:r>
              <a:rPr lang="ru-RU" alt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облепиховой </a:t>
            </a: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alt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мухой</a:t>
            </a:r>
            <a:endParaRPr lang="ru-RU" alt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9" name="Picture 9" descr="1320-86-6 3 23кв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9183" y="1548532"/>
            <a:ext cx="3464393" cy="266429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5130" name="Text Box 10"/>
          <p:cNvSpPr txBox="1">
            <a:spLocks noChangeArrowheads="1"/>
          </p:cNvSpPr>
          <p:nvPr/>
        </p:nvSpPr>
        <p:spPr bwMode="auto">
          <a:xfrm>
            <a:off x="7866380" y="136031"/>
            <a:ext cx="221386" cy="3004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82296" tIns="41148" rIns="82296" bIns="41148">
            <a:spAutoFit/>
          </a:bodyPr>
          <a:lstStyle/>
          <a:p>
            <a:r>
              <a:rPr lang="ru-RU" altLang="ru-RU" sz="1400" b="1">
                <a:latin typeface="Times New Roman" pitchFamily="18" charset="0"/>
              </a:rPr>
              <a:t>1</a:t>
            </a:r>
          </a:p>
        </p:txBody>
      </p:sp>
      <p:sp>
        <p:nvSpPr>
          <p:cNvPr id="6" name="Text Box 4"/>
          <p:cNvSpPr txBox="1">
            <a:spLocks noChangeArrowheads="1"/>
          </p:cNvSpPr>
          <p:nvPr/>
        </p:nvSpPr>
        <p:spPr bwMode="auto">
          <a:xfrm>
            <a:off x="139938" y="1095898"/>
            <a:ext cx="8064895" cy="390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82296" tIns="41148" rIns="82296" bIns="41148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Разработка </a:t>
            </a: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безопасных биологических  </a:t>
            </a:r>
            <a:r>
              <a:rPr lang="ru-RU" sz="20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средств защиты </a:t>
            </a: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растений</a:t>
            </a:r>
            <a:endParaRPr lang="ru-RU" sz="2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graphicFrame>
        <p:nvGraphicFramePr>
          <p:cNvPr id="7" name="Group 3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4435346"/>
              </p:ext>
            </p:extLst>
          </p:nvPr>
        </p:nvGraphicFramePr>
        <p:xfrm>
          <a:off x="3592582" y="1514738"/>
          <a:ext cx="4715473" cy="4653673"/>
        </p:xfrm>
        <a:graphic>
          <a:graphicData uri="http://schemas.openxmlformats.org/drawingml/2006/table">
            <a:tbl>
              <a:tblPr/>
              <a:tblGrid>
                <a:gridCol w="2339209"/>
                <a:gridCol w="2376264"/>
              </a:tblGrid>
              <a:tr h="447769">
                <a:tc row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Вариант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2804" marR="82804" marT="40809" marB="408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Гибель личинок, %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2804" marR="82804" marT="40809" marB="408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187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2016-2018 гг.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2804" marR="82804" marT="40809" marB="408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9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Без обработки – контроль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2804" marR="82804" marT="40809" marB="408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40,2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2804" marR="82804" marT="40809" marB="408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9187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Фитоверм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0,3% (эталон)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2804" marR="82804" marT="40809" marB="408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96,8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2804" marR="82804" marT="40809" marB="408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303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Фитоверм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0,3% + микродобавка 0,005%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2804" marR="82804" marT="40809" marB="408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99,3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2804" marR="82804" marT="40809" marB="408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18013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Фитоверм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0,3% +  биодобавка 0,005%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2804" marR="82804" marT="40809" marB="408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99,3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2804" marR="82804" marT="40809" marB="408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8700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Фитоверм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0,15% + микродобавка 0,005%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2804" marR="82804" marT="40809" marB="408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97,5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2804" marR="82804" marT="40809" marB="408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9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Фитоверм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0,15% + </a:t>
                      </a:r>
                      <a:r>
                        <a:rPr kumimoji="0" lang="en-US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Neo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0,005%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2804" marR="82804" marT="40809" marB="408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99,4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2804" marR="82804" marT="40809" marB="408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77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Фитоверм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– 0,15% + </a:t>
                      </a:r>
                      <a:r>
                        <a:rPr kumimoji="0" lang="ru-RU" altLang="ru-RU" sz="12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Фуфанон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 0,15%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2804" marR="82804" marT="40809" marB="408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98,9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2804" marR="82804" marT="40809" marB="408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4493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НСР</a:t>
                      </a:r>
                      <a:r>
                        <a:rPr kumimoji="0" lang="ru-RU" altLang="ru-RU" sz="1200" b="1" i="0" u="none" strike="noStrike" cap="none" normalizeH="0" baseline="-3000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05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2804" marR="82804" marT="40809" marB="408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0,6</a:t>
                      </a: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2804" marR="82804" marT="40809" marB="408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8" name="Picture 2" descr="C:\Users\Star\Documents\2016\Международные\Greece\Presentation\New var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r="3785"/>
          <a:stretch>
            <a:fillRect/>
          </a:stretch>
        </p:blipFill>
        <p:spPr bwMode="auto">
          <a:xfrm>
            <a:off x="1259880" y="100843"/>
            <a:ext cx="1512168" cy="10260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85596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xata_17320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768" y="2268612"/>
            <a:ext cx="3829426" cy="252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6" name="Picture 2" descr="https://visterra.ru/wp-content/uploads/1-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216" y="2268612"/>
            <a:ext cx="3778155" cy="252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 Box 4"/>
          <p:cNvSpPr txBox="1">
            <a:spLocks noChangeArrowheads="1"/>
          </p:cNvSpPr>
          <p:nvPr/>
        </p:nvSpPr>
        <p:spPr bwMode="auto">
          <a:xfrm>
            <a:off x="2166481" y="1260500"/>
            <a:ext cx="4335738" cy="82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296" tIns="41148" rIns="82296" bIns="41148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Совершенствование системы </a:t>
            </a:r>
          </a:p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24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механизированной уборки </a:t>
            </a:r>
          </a:p>
        </p:txBody>
      </p:sp>
      <p:pic>
        <p:nvPicPr>
          <p:cNvPr id="6" name="Picture 2" descr="C:\Users\Star\Documents\2016\Международные\Greece\Presentation\New var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 r="3785"/>
          <a:stretch>
            <a:fillRect/>
          </a:stretch>
        </p:blipFill>
        <p:spPr bwMode="auto">
          <a:xfrm>
            <a:off x="1187872" y="119791"/>
            <a:ext cx="1512168" cy="10260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603169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5" descr="IMAG0121"/>
          <p:cNvPicPr>
            <a:picLocks noChangeAspect="1" noChangeArrowheads="1"/>
          </p:cNvPicPr>
          <p:nvPr/>
        </p:nvPicPr>
        <p:blipFill>
          <a:blip r:embed="rId2">
            <a:lum bright="22000" contras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470" y="2214028"/>
            <a:ext cx="4384286" cy="28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3" name="Text Box 6"/>
          <p:cNvSpPr txBox="1">
            <a:spLocks noChangeArrowheads="1"/>
          </p:cNvSpPr>
          <p:nvPr/>
        </p:nvSpPr>
        <p:spPr bwMode="auto">
          <a:xfrm>
            <a:off x="948440" y="1208604"/>
            <a:ext cx="6768752" cy="36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82296" tIns="41148" rIns="82296" bIns="41148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ru-RU" altLang="ru-RU" sz="1800" dirty="0">
                <a:cs typeface="Arial" charset="0"/>
              </a:rPr>
              <a:t>Уборка облепихи </a:t>
            </a:r>
            <a:r>
              <a:rPr lang="ru-RU" altLang="ru-RU" sz="1800" dirty="0" smtClean="0">
                <a:effectLst>
                  <a:outerShdw blurRad="38100" dist="38100" dir="2700000" algn="tl">
                    <a:srgbClr val="C0C0C0"/>
                  </a:outerShdw>
                </a:effectLst>
                <a:cs typeface="Arial" charset="0"/>
              </a:rPr>
              <a:t>ягодоуборочным комбайном </a:t>
            </a:r>
            <a:r>
              <a:rPr lang="ru-RU" altLang="ru-RU" sz="1800" dirty="0">
                <a:cs typeface="Arial" charset="0"/>
              </a:rPr>
              <a:t>«</a:t>
            </a:r>
            <a:r>
              <a:rPr lang="en-US" altLang="ru-RU" sz="1800" dirty="0" err="1">
                <a:cs typeface="Arial" charset="0"/>
              </a:rPr>
              <a:t>Joonas</a:t>
            </a:r>
            <a:r>
              <a:rPr lang="ru-RU" altLang="ru-RU" sz="1800" dirty="0">
                <a:cs typeface="Arial" charset="0"/>
              </a:rPr>
              <a:t>-2000»</a:t>
            </a:r>
          </a:p>
        </p:txBody>
      </p:sp>
      <p:pic>
        <p:nvPicPr>
          <p:cNvPr id="20485" name="Picture 5" descr="P904008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675" y="2196604"/>
            <a:ext cx="3894725" cy="288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Star\Documents\2016\Международные\Greece\Presentation\New var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 r="3785"/>
          <a:stretch>
            <a:fillRect/>
          </a:stretch>
        </p:blipFill>
        <p:spPr bwMode="auto">
          <a:xfrm>
            <a:off x="1331888" y="126747"/>
            <a:ext cx="1512168" cy="10260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90332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DSC_064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52" y="1206956"/>
            <a:ext cx="2571168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7589" name="Rectangle 5"/>
          <p:cNvSpPr>
            <a:spLocks noChangeArrowheads="1"/>
          </p:cNvSpPr>
          <p:nvPr/>
        </p:nvSpPr>
        <p:spPr bwMode="auto">
          <a:xfrm>
            <a:off x="228846" y="3002076"/>
            <a:ext cx="7202869" cy="360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82296" tIns="41148" rIns="82296" bIns="41148">
            <a:spAutoFit/>
          </a:bodyPr>
          <a:lstStyle/>
          <a:p>
            <a:pPr algn="ctr">
              <a:defRPr/>
            </a:pPr>
            <a:r>
              <a:rPr lang="ru-RU" sz="18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Уборка </a:t>
            </a:r>
            <a:r>
              <a:rPr lang="ru-RU" sz="18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облепихи способом срезки </a:t>
            </a:r>
            <a:r>
              <a:rPr kumimoji="0" lang="ru-RU" sz="18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плодоносящих </a:t>
            </a:r>
            <a:r>
              <a:rPr kumimoji="0" lang="ru-RU" sz="18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ветвей, </a:t>
            </a:r>
            <a:r>
              <a:rPr kumimoji="0" lang="ru-RU" sz="18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сорт </a:t>
            </a:r>
            <a:r>
              <a:rPr kumimoji="0" lang="ru-RU" sz="1800" b="1" i="1" dirty="0" err="1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Чечек</a:t>
            </a:r>
            <a:endParaRPr kumimoji="0" lang="ru-RU" sz="18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2704" y="1234913"/>
            <a:ext cx="2520470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4566" y="1213610"/>
            <a:ext cx="2601985" cy="172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734302" y="977509"/>
            <a:ext cx="68480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2014 г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3903352" y="976946"/>
            <a:ext cx="68480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2014 г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6373156" y="977509"/>
            <a:ext cx="68480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2015 г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1021250" y="3450480"/>
            <a:ext cx="684803" cy="3231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2016 г</a:t>
            </a:r>
            <a:endParaRPr lang="ru-RU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751" y="3780780"/>
            <a:ext cx="3249848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3" descr="10_22_0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3780780"/>
            <a:ext cx="3343958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 descr="C:\Users\Star\Documents\2016\Международные\Greece\Presentation\New var.jpg"/>
          <p:cNvPicPr>
            <a:picLocks noChangeAspect="1" noChangeArrowheads="1"/>
          </p:cNvPicPr>
          <p:nvPr/>
        </p:nvPicPr>
        <p:blipFill>
          <a:blip r:embed="rId7" cstate="print">
            <a:lum bright="20000"/>
          </a:blip>
          <a:srcRect r="3785"/>
          <a:stretch>
            <a:fillRect/>
          </a:stretch>
        </p:blipFill>
        <p:spPr bwMode="auto">
          <a:xfrm>
            <a:off x="1324081" y="99415"/>
            <a:ext cx="1512168" cy="10260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17980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 descr="https://altailife.ru/upload/iblock/579/5796f5804b600e435e7504ae685e680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9223" y="789044"/>
            <a:ext cx="1557937" cy="2090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4" name="Picture 8" descr="https://xn----itbrnbgr4c.xn--p1ai/upload/iblock/136/1367cbc671285b50d787aaea6f8c6a1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848" y="982665"/>
            <a:ext cx="1690932" cy="2051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6" name="Picture 10" descr="https://www.postavshhiki.ru/images/com_adsmanager3/contents/varene-iz-oblepikhi-iz-sibiri_129180_2_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392" y="858285"/>
            <a:ext cx="2340000" cy="17298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48" name="Picture 12" descr="https://pbs.twimg.com/media/A2tyQiOCEAAf4MY.jpg:large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51" y="3277261"/>
            <a:ext cx="3865626" cy="28249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950" name="Picture 14" descr="https://shop.samberi.com/upload/iblock/342/3421af2f9cdedf93330c02ca762cd3a0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4216" y="3494487"/>
            <a:ext cx="1910996" cy="2485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1115864" y="2916684"/>
            <a:ext cx="65165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dirty="0" smtClean="0"/>
              <a:t>Продукты переработки из Алтайской облепихи</a:t>
            </a:r>
            <a:endParaRPr lang="ru-RU" sz="2400" b="1" dirty="0"/>
          </a:p>
        </p:txBody>
      </p:sp>
      <p:pic>
        <p:nvPicPr>
          <p:cNvPr id="1026" name="Picture 2" descr="https://otvet.imgsmail.ru/download/u_6e37296d69d77b8c16f046638720ec08_800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6521" y="3492748"/>
            <a:ext cx="1595816" cy="2700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Star\Documents\2016\Международные\Greece\Presentation\New var.jpg"/>
          <p:cNvPicPr>
            <a:picLocks noChangeAspect="1" noChangeArrowheads="1"/>
          </p:cNvPicPr>
          <p:nvPr/>
        </p:nvPicPr>
        <p:blipFill>
          <a:blip r:embed="rId8" cstate="print">
            <a:lum bright="20000"/>
          </a:blip>
          <a:srcRect r="3785"/>
          <a:stretch>
            <a:fillRect/>
          </a:stretch>
        </p:blipFill>
        <p:spPr bwMode="auto">
          <a:xfrm>
            <a:off x="1403896" y="99415"/>
            <a:ext cx="1512168" cy="10260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83737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178860" y="5712851"/>
            <a:ext cx="2200744" cy="229221"/>
          </a:xfrm>
          <a:prstGeom prst="rect">
            <a:avLst/>
          </a:prstGeom>
          <a:noFill/>
        </p:spPr>
        <p:txBody>
          <a:bodyPr wrap="square" lIns="74607" tIns="37302" rIns="74607" bIns="37302" rtlCol="0">
            <a:spAutoFit/>
          </a:bodyPr>
          <a:lstStyle/>
          <a:p>
            <a:pPr>
              <a:lnSpc>
                <a:spcPts val="1224"/>
              </a:lnSpc>
            </a:pPr>
            <a:r>
              <a:rPr lang="ru-RU" sz="1000" dirty="0">
                <a:solidFill>
                  <a:schemeClr val="bg1">
                    <a:lumMod val="50000"/>
                  </a:schemeClr>
                </a:solidFill>
              </a:rPr>
              <a:t>Название презентации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BEAAEB-758A-4AAD-84ED-67F58590D845}" type="slidenum">
              <a:rPr lang="ru-RU" b="0" smtClean="0"/>
              <a:pPr/>
              <a:t>17</a:t>
            </a:fld>
            <a:endParaRPr lang="ru-RU" b="0" dirty="0"/>
          </a:p>
        </p:txBody>
      </p:sp>
      <p:sp>
        <p:nvSpPr>
          <p:cNvPr id="10" name="Заголовок 15"/>
          <p:cNvSpPr>
            <a:spLocks noGrp="1"/>
          </p:cNvSpPr>
          <p:nvPr>
            <p:ph type="title" idx="4294967295"/>
          </p:nvPr>
        </p:nvSpPr>
        <p:spPr/>
        <p:txBody>
          <a:bodyPr anchor="t">
            <a:normAutofit fontScale="90000"/>
          </a:bodyPr>
          <a:lstStyle/>
          <a:p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Благодарю за внимание!</a:t>
            </a:r>
            <a:b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Вопросы?</a:t>
            </a:r>
          </a:p>
        </p:txBody>
      </p:sp>
      <p:sp>
        <p:nvSpPr>
          <p:cNvPr id="2" name="Текст 1">
            <a:extLst>
              <a:ext uri="{FF2B5EF4-FFF2-40B4-BE49-F238E27FC236}">
                <a16:creationId xmlns:a16="http://schemas.microsoft.com/office/drawing/2014/main" xmlns="" id="{B5735F43-D536-CD4D-9AC1-BDF4003BEFC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23776" y="1476697"/>
            <a:ext cx="5544616" cy="2447925"/>
          </a:xfrm>
        </p:spPr>
        <p:txBody>
          <a:bodyPr>
            <a:noAutofit/>
          </a:bodyPr>
          <a:lstStyle/>
          <a:p>
            <a:r>
              <a:rPr lang="ru-RU" sz="1800" dirty="0" err="1"/>
              <a:t>Канарский</a:t>
            </a:r>
            <a:r>
              <a:rPr lang="ru-RU" sz="1800" dirty="0"/>
              <a:t> </a:t>
            </a:r>
            <a:r>
              <a:rPr lang="ru-RU" sz="1800" dirty="0" smtClean="0"/>
              <a:t>Александр Александрович </a:t>
            </a:r>
            <a:r>
              <a:rPr lang="ru-RU" sz="1800" dirty="0"/>
              <a:t>- канд. </a:t>
            </a:r>
            <a:r>
              <a:rPr lang="ru-RU" sz="1800" dirty="0" err="1"/>
              <a:t>с.х</a:t>
            </a:r>
            <a:r>
              <a:rPr lang="ru-RU" sz="1800" dirty="0"/>
              <a:t>. наук, руководитель отдела</a:t>
            </a:r>
          </a:p>
          <a:p>
            <a:r>
              <a:rPr lang="ru-RU" sz="1800" dirty="0"/>
              <a:t>Зубарев </a:t>
            </a:r>
            <a:r>
              <a:rPr lang="ru-RU" sz="1800" dirty="0" smtClean="0"/>
              <a:t>Юрий Анатольевич </a:t>
            </a:r>
            <a:r>
              <a:rPr lang="ru-RU" sz="1800" dirty="0"/>
              <a:t>канд. </a:t>
            </a:r>
            <a:r>
              <a:rPr lang="ru-RU" sz="1800" dirty="0" err="1"/>
              <a:t>с.х</a:t>
            </a:r>
            <a:r>
              <a:rPr lang="ru-RU" sz="1800" dirty="0"/>
              <a:t>. наук, ведущий научный сотрудник </a:t>
            </a:r>
          </a:p>
          <a:p>
            <a:r>
              <a:rPr lang="ru-RU" sz="1800" dirty="0"/>
              <a:t>НИИ садоводства Сибири </a:t>
            </a:r>
          </a:p>
          <a:p>
            <a:r>
              <a:rPr lang="ru-RU" sz="1800" dirty="0"/>
              <a:t>им. М.А. Лисавенко</a:t>
            </a:r>
          </a:p>
          <a:p>
            <a:r>
              <a:rPr lang="ru-RU" sz="1800" dirty="0"/>
              <a:t>ФГБНУ </a:t>
            </a:r>
            <a:r>
              <a:rPr lang="ru-RU" sz="1800" dirty="0" smtClean="0"/>
              <a:t>ФАНЦА</a:t>
            </a:r>
          </a:p>
          <a:p>
            <a:r>
              <a:rPr lang="ru-RU" sz="1800" dirty="0"/>
              <a:t>656045, Алтайский край, г. Барнаул </a:t>
            </a:r>
            <a:r>
              <a:rPr lang="ru-RU" sz="1800" dirty="0" err="1"/>
              <a:t>Змеиногорский</a:t>
            </a:r>
            <a:r>
              <a:rPr lang="ru-RU" sz="1800" dirty="0"/>
              <a:t> тракт, д. </a:t>
            </a:r>
            <a:r>
              <a:rPr lang="ru-RU" sz="1800" dirty="0" smtClean="0"/>
              <a:t>49</a:t>
            </a:r>
          </a:p>
          <a:p>
            <a:r>
              <a:rPr lang="en-US" sz="1800" b="1" dirty="0" smtClean="0">
                <a:hlinkClick r:id="rId3"/>
              </a:rPr>
              <a:t>niilisavenko1@yandex.ru</a:t>
            </a:r>
            <a:endParaRPr lang="ru-RU" sz="1800" b="1" dirty="0" smtClean="0"/>
          </a:p>
          <a:p>
            <a:r>
              <a:rPr lang="en-US" sz="1800" dirty="0" smtClean="0"/>
              <a:t>www.niilisavenko.org</a:t>
            </a:r>
            <a:r>
              <a:rPr lang="en-US" sz="1800" dirty="0"/>
              <a:t>/</a:t>
            </a:r>
            <a:endParaRPr lang="ru-RU" sz="1800" dirty="0" smtClean="0"/>
          </a:p>
          <a:p>
            <a:endParaRPr lang="ru-RU" sz="1800" dirty="0"/>
          </a:p>
          <a:p>
            <a:endParaRPr lang="ru-RU" sz="1800" dirty="0"/>
          </a:p>
        </p:txBody>
      </p:sp>
      <p:pic>
        <p:nvPicPr>
          <p:cNvPr id="7" name="Picture 19" descr="https://fhcdnarticles-a.akamaihd.net/1571950/thumb_58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472" y="1116484"/>
            <a:ext cx="1611398" cy="1584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Star\Documents\2016\Международные\Greece\Presentation\New var.jpg"/>
          <p:cNvPicPr>
            <a:picLocks noChangeAspect="1" noChangeArrowheads="1"/>
          </p:cNvPicPr>
          <p:nvPr/>
        </p:nvPicPr>
        <p:blipFill>
          <a:blip r:embed="rId5" cstate="print">
            <a:lum bright="20000"/>
          </a:blip>
          <a:srcRect r="3785"/>
          <a:stretch>
            <a:fillRect/>
          </a:stretch>
        </p:blipFill>
        <p:spPr bwMode="auto">
          <a:xfrm>
            <a:off x="1264506" y="104566"/>
            <a:ext cx="1512168" cy="10260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41476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2700040" y="1067342"/>
            <a:ext cx="4791294" cy="906573"/>
          </a:xfrm>
          <a:prstGeom prst="rect">
            <a:avLst/>
          </a:prstGeom>
        </p:spPr>
        <p:txBody>
          <a:bodyPr wrap="none" lIns="82296" tIns="41148" rIns="82296" bIns="41148">
            <a:spAutoFit/>
          </a:bodyPr>
          <a:lstStyle/>
          <a:p>
            <a:pPr algn="ctr">
              <a:defRPr/>
            </a:pPr>
            <a:r>
              <a:rPr lang="ru-RU" sz="2700" b="1" i="1" cap="small" spc="45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НИИ садоводства </a:t>
            </a:r>
          </a:p>
          <a:p>
            <a:pPr algn="ctr">
              <a:defRPr/>
            </a:pPr>
            <a:r>
              <a:rPr lang="ru-RU" sz="2700" b="1" i="1" cap="small" spc="45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Сибири имени М.А. Лисавенко </a:t>
            </a:r>
            <a:endParaRPr lang="en-US" sz="2700" b="1" i="1" cap="small" spc="45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-36264" y="2124596"/>
            <a:ext cx="4760129" cy="494495"/>
          </a:xfrm>
          <a:prstGeom prst="rect">
            <a:avLst/>
          </a:prstGeom>
        </p:spPr>
        <p:txBody>
          <a:bodyPr wrap="square" lIns="82296" tIns="41148" rIns="82296" bIns="41148">
            <a:spAutoFit/>
          </a:bodyPr>
          <a:lstStyle/>
          <a:p>
            <a:pPr algn="ctr"/>
            <a:r>
              <a:rPr lang="ru-RU" sz="2700" b="1" cap="small" dirty="0"/>
              <a:t>Направления исследований</a:t>
            </a:r>
          </a:p>
        </p:txBody>
      </p:sp>
      <p:pic>
        <p:nvPicPr>
          <p:cNvPr id="10" name="Picture 2" descr="C:\Users\Star\Documents\2016\Международные\Greece\Presentation\New var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r="3785"/>
          <a:stretch>
            <a:fillRect/>
          </a:stretch>
        </p:blipFill>
        <p:spPr bwMode="auto">
          <a:xfrm>
            <a:off x="1475904" y="108372"/>
            <a:ext cx="1363369" cy="925064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227766" y="2546510"/>
            <a:ext cx="7824869" cy="3268587"/>
          </a:xfrm>
          <a:prstGeom prst="rect">
            <a:avLst/>
          </a:prstGeom>
        </p:spPr>
        <p:txBody>
          <a:bodyPr wrap="square" lIns="82296" tIns="41148" rIns="82296" bIns="41148">
            <a:spAutoFit/>
          </a:bodyPr>
          <a:lstStyle/>
          <a:p>
            <a:pPr eaLnBrk="0" hangingPunct="0">
              <a:lnSpc>
                <a:spcPct val="150000"/>
              </a:lnSpc>
              <a:buBlip>
                <a:blip r:embed="rId3"/>
              </a:buBlip>
              <a:defRPr/>
            </a:pPr>
            <a:r>
              <a:rPr lang="en-GB" sz="1800" b="1" cap="small" dirty="0"/>
              <a:t>   </a:t>
            </a:r>
            <a:r>
              <a:rPr lang="ru-RU" sz="2300" b="1" cap="small" dirty="0"/>
              <a:t>Селекция и генетика</a:t>
            </a:r>
            <a:endParaRPr lang="en-GB" sz="2300" b="1" cap="small" dirty="0"/>
          </a:p>
          <a:p>
            <a:pPr eaLnBrk="0" hangingPunct="0">
              <a:lnSpc>
                <a:spcPct val="150000"/>
              </a:lnSpc>
              <a:buBlip>
                <a:blip r:embed="rId3"/>
              </a:buBlip>
              <a:defRPr/>
            </a:pPr>
            <a:r>
              <a:rPr lang="en-US" sz="2300" b="1" cap="small" dirty="0"/>
              <a:t>  </a:t>
            </a:r>
            <a:r>
              <a:rPr lang="ru-RU" sz="2300" b="1" cap="small" dirty="0"/>
              <a:t>Технологии размножения</a:t>
            </a:r>
            <a:endParaRPr lang="en-US" sz="2300" b="1" cap="small" dirty="0"/>
          </a:p>
          <a:p>
            <a:pPr eaLnBrk="0" hangingPunct="0">
              <a:lnSpc>
                <a:spcPct val="150000"/>
              </a:lnSpc>
              <a:buBlip>
                <a:blip r:embed="rId3"/>
              </a:buBlip>
              <a:defRPr/>
            </a:pPr>
            <a:r>
              <a:rPr lang="en-US" sz="2300" b="1" cap="small" dirty="0"/>
              <a:t>  </a:t>
            </a:r>
            <a:r>
              <a:rPr lang="ru-RU" sz="2300" b="1" cap="small" dirty="0"/>
              <a:t>Технологии возделывания</a:t>
            </a:r>
            <a:endParaRPr lang="en-US" sz="2300" b="1" cap="small" dirty="0"/>
          </a:p>
          <a:p>
            <a:pPr eaLnBrk="0" hangingPunct="0">
              <a:lnSpc>
                <a:spcPct val="150000"/>
              </a:lnSpc>
              <a:buBlip>
                <a:blip r:embed="rId3"/>
              </a:buBlip>
              <a:defRPr/>
            </a:pPr>
            <a:r>
              <a:rPr lang="en-GB" sz="2300" b="1" cap="small" dirty="0"/>
              <a:t>  </a:t>
            </a:r>
            <a:r>
              <a:rPr lang="ru-RU" sz="2300" b="1" cap="small" dirty="0"/>
              <a:t>Вредители и болезни</a:t>
            </a:r>
            <a:endParaRPr lang="en-GB" sz="2300" b="1" cap="small" dirty="0"/>
          </a:p>
          <a:p>
            <a:pPr eaLnBrk="0" hangingPunct="0">
              <a:lnSpc>
                <a:spcPct val="150000"/>
              </a:lnSpc>
              <a:buBlip>
                <a:blip r:embed="rId3"/>
              </a:buBlip>
              <a:defRPr/>
            </a:pPr>
            <a:r>
              <a:rPr lang="en-US" sz="2300" b="1" cap="small" dirty="0"/>
              <a:t>  </a:t>
            </a:r>
            <a:r>
              <a:rPr lang="ru-RU" sz="2300" b="1" cap="small" dirty="0"/>
              <a:t>Технологии переработки</a:t>
            </a:r>
            <a:endParaRPr lang="en-US" sz="2300" b="1" cap="small" dirty="0"/>
          </a:p>
          <a:p>
            <a:pPr eaLnBrk="0" hangingPunct="0">
              <a:lnSpc>
                <a:spcPct val="150000"/>
              </a:lnSpc>
              <a:buBlip>
                <a:blip r:embed="rId3"/>
              </a:buBlip>
              <a:defRPr/>
            </a:pPr>
            <a:r>
              <a:rPr lang="en-US" sz="2300" b="1" cap="small" dirty="0"/>
              <a:t>  </a:t>
            </a:r>
            <a:r>
              <a:rPr lang="ru-RU" sz="2300" b="1" cap="small" dirty="0"/>
              <a:t>Биохимические исследования</a:t>
            </a:r>
            <a:endParaRPr lang="en-US" sz="2300" b="1" cap="small" dirty="0"/>
          </a:p>
        </p:txBody>
      </p:sp>
      <p:pic>
        <p:nvPicPr>
          <p:cNvPr id="9" name="Picture 2" descr="C:\Users\Star\YandexDisk\фото для журнала\Здание НИИСС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74993" y="2867879"/>
            <a:ext cx="3938039" cy="218530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3107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 sz="quarter"/>
          </p:nvPr>
        </p:nvSpPr>
        <p:spPr>
          <a:xfrm>
            <a:off x="2340000" y="900460"/>
            <a:ext cx="6480720" cy="575556"/>
          </a:xfrm>
        </p:spPr>
        <p:txBody>
          <a:bodyPr/>
          <a:lstStyle/>
          <a:p>
            <a:pPr eaLnBrk="1" hangingPunct="1">
              <a:defRPr/>
            </a:pPr>
            <a:r>
              <a:rPr lang="ru-RU" sz="3200" b="1" dirty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Промышленные сады Алтая</a:t>
            </a:r>
            <a:r>
              <a:rPr lang="ru-RU" sz="2200" dirty="0"/>
              <a:t> </a:t>
            </a:r>
          </a:p>
        </p:txBody>
      </p:sp>
      <p:pic>
        <p:nvPicPr>
          <p:cNvPr id="12291" name="Picture 3" descr="Смородина 2"/>
          <p:cNvPicPr>
            <a:picLocks noGrp="1" noChangeAspect="1" noChangeArrowheads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55" b="-113"/>
          <a:stretch>
            <a:fillRect/>
          </a:stretch>
        </p:blipFill>
        <p:spPr>
          <a:xfrm>
            <a:off x="251768" y="1407983"/>
            <a:ext cx="3552367" cy="2160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2" name="Picture 5" descr="Вишня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4084" y="3484381"/>
            <a:ext cx="3168171" cy="2160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293" name="Picture 6" descr="24F88C56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" t="3210" r="1938" b="3172"/>
          <a:stretch>
            <a:fillRect/>
          </a:stretch>
        </p:blipFill>
        <p:spPr bwMode="auto">
          <a:xfrm>
            <a:off x="4400401" y="3567983"/>
            <a:ext cx="3367130" cy="216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Picture 8" descr="смородина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400401" y="1389605"/>
            <a:ext cx="3345308" cy="2160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7" name="Picture 2" descr="C:\Users\Star\Documents\2016\Международные\Greece\Presentation\New var.jpg"/>
          <p:cNvPicPr>
            <a:picLocks noChangeAspect="1" noChangeArrowheads="1"/>
          </p:cNvPicPr>
          <p:nvPr/>
        </p:nvPicPr>
        <p:blipFill>
          <a:blip r:embed="rId6" cstate="print">
            <a:lum bright="20000"/>
          </a:blip>
          <a:srcRect r="3785"/>
          <a:stretch>
            <a:fillRect/>
          </a:stretch>
        </p:blipFill>
        <p:spPr bwMode="auto">
          <a:xfrm>
            <a:off x="1259880" y="99415"/>
            <a:ext cx="1512168" cy="10260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8159250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:\Статьи в Новое\Фото облепихи.jpg"/>
          <p:cNvPicPr>
            <a:picLocks noChangeAspect="1" noChangeArrowheads="1"/>
          </p:cNvPicPr>
          <p:nvPr/>
        </p:nvPicPr>
        <p:blipFill>
          <a:blip r:embed="rId2" cstate="print"/>
          <a:srcRect l="14668"/>
          <a:stretch>
            <a:fillRect/>
          </a:stretch>
        </p:blipFill>
        <p:spPr bwMode="auto">
          <a:xfrm>
            <a:off x="4205407" y="1980580"/>
            <a:ext cx="3846684" cy="2943016"/>
          </a:xfrm>
          <a:prstGeom prst="rect">
            <a:avLst/>
          </a:prstGeom>
          <a:noFill/>
        </p:spPr>
      </p:pic>
      <p:pic>
        <p:nvPicPr>
          <p:cNvPr id="1027" name="Picture 3" descr="H:\DSC_6483.JPG"/>
          <p:cNvPicPr>
            <a:picLocks noChangeAspect="1" noChangeArrowheads="1"/>
          </p:cNvPicPr>
          <p:nvPr/>
        </p:nvPicPr>
        <p:blipFill>
          <a:blip r:embed="rId3" cstate="print"/>
          <a:srcRect l="2902" t="2174" r="33261" b="13044"/>
          <a:stretch>
            <a:fillRect/>
          </a:stretch>
        </p:blipFill>
        <p:spPr bwMode="auto">
          <a:xfrm>
            <a:off x="363017" y="1935967"/>
            <a:ext cx="3390777" cy="2962438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4368153" y="5148932"/>
            <a:ext cx="3521191" cy="437043"/>
          </a:xfrm>
          <a:prstGeom prst="rect">
            <a:avLst/>
          </a:prstGeom>
        </p:spPr>
        <p:txBody>
          <a:bodyPr wrap="square" lIns="82296" tIns="41148" rIns="82296" bIns="41148">
            <a:spAutoFit/>
          </a:bodyPr>
          <a:lstStyle/>
          <a:p>
            <a:r>
              <a:rPr lang="en-US" sz="2300" b="1" i="1" baseline="-25000" dirty="0"/>
              <a:t>Hippophae rhamnoides ssp. mongolica</a:t>
            </a:r>
            <a:endParaRPr lang="ru-RU" sz="2300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23776" y="5076924"/>
            <a:ext cx="3064740" cy="673005"/>
          </a:xfrm>
          <a:prstGeom prst="rect">
            <a:avLst/>
          </a:prstGeom>
        </p:spPr>
        <p:txBody>
          <a:bodyPr wrap="square" lIns="82296" tIns="41148" rIns="82296" bIns="41148">
            <a:spAutoFit/>
          </a:bodyPr>
          <a:lstStyle/>
          <a:p>
            <a:pPr>
              <a:lnSpc>
                <a:spcPts val="2250"/>
              </a:lnSpc>
            </a:pPr>
            <a:r>
              <a:rPr lang="en-US" sz="2300" b="1" i="1" baseline="-25000" dirty="0"/>
              <a:t>Hippophae rhamnoides</a:t>
            </a:r>
            <a:r>
              <a:rPr lang="ru-RU" sz="2300" b="1" i="1" baseline="-25000" dirty="0"/>
              <a:t> </a:t>
            </a:r>
            <a:r>
              <a:rPr lang="en-US" sz="2300" b="1" i="1" baseline="-25000" dirty="0"/>
              <a:t>ssp. sinensis</a:t>
            </a:r>
            <a:r>
              <a:rPr lang="en-US" sz="2300" b="1" i="1" dirty="0"/>
              <a:t> </a:t>
            </a:r>
            <a:endParaRPr lang="ru-RU" sz="23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11808" y="1106253"/>
            <a:ext cx="7362156" cy="821763"/>
          </a:xfrm>
          <a:prstGeom prst="rect">
            <a:avLst/>
          </a:prstGeom>
        </p:spPr>
        <p:txBody>
          <a:bodyPr wrap="square" lIns="82296" tIns="41148" rIns="82296" bIns="41148">
            <a:spAutoFit/>
          </a:bodyPr>
          <a:lstStyle/>
          <a:p>
            <a:pPr algn="ctr">
              <a:defRPr/>
            </a:pPr>
            <a:r>
              <a:rPr lang="ru-RU" sz="2400" b="1" i="1" cap="small" spc="45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Наглядные результаты селекционных </a:t>
            </a:r>
          </a:p>
          <a:p>
            <a:pPr algn="ctr">
              <a:defRPr/>
            </a:pPr>
            <a:r>
              <a:rPr lang="ru-RU" sz="2400" b="1" i="1" cap="small" spc="45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достижений НИИСС имени М.А. Лисавенко</a:t>
            </a:r>
            <a:endParaRPr lang="en-US" sz="2400" b="1" i="1" cap="small" spc="45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10" name="Picture 2" descr="C:\Users\Star\Documents\2016\Международные\Greece\Presentation\New var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 r="3785"/>
          <a:stretch>
            <a:fillRect/>
          </a:stretch>
        </p:blipFill>
        <p:spPr bwMode="auto">
          <a:xfrm>
            <a:off x="1403896" y="99415"/>
            <a:ext cx="1512168" cy="10260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56798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6" descr="16а"/>
          <p:cNvPicPr>
            <a:picLocks noGrp="1" noChangeAspect="1" noChangeArrowheads="1"/>
          </p:cNvPicPr>
          <p:nvPr>
            <p:ph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"/>
          <a:stretch>
            <a:fillRect/>
          </a:stretch>
        </p:blipFill>
        <p:spPr>
          <a:xfrm>
            <a:off x="251768" y="1965268"/>
            <a:ext cx="3708152" cy="370956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4102" name="Text Box 8"/>
          <p:cNvSpPr txBox="1">
            <a:spLocks noChangeArrowheads="1"/>
          </p:cNvSpPr>
          <p:nvPr/>
        </p:nvSpPr>
        <p:spPr bwMode="auto">
          <a:xfrm>
            <a:off x="395784" y="1620540"/>
            <a:ext cx="2006447" cy="36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296" tIns="41148" rIns="82296" bIns="4114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800" b="1" dirty="0" smtClean="0"/>
              <a:t>Лисавенко М.А. </a:t>
            </a:r>
            <a:endParaRPr lang="ru-RU" altLang="ru-RU" sz="1800" b="1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760" y="991005"/>
            <a:ext cx="79928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b="1" dirty="0" smtClean="0"/>
              <a:t>Лауреаты государственная </a:t>
            </a:r>
            <a:r>
              <a:rPr lang="ru-RU" sz="1800" b="1" dirty="0"/>
              <a:t>премия в области науки и техники за введение облепихи в культуру - 1981 г</a:t>
            </a:r>
            <a:r>
              <a:rPr lang="ru-RU" sz="1800" b="1" dirty="0" smtClean="0"/>
              <a:t>.</a:t>
            </a:r>
            <a:endParaRPr lang="ru-RU" sz="1800" b="1" dirty="0"/>
          </a:p>
        </p:txBody>
      </p:sp>
      <p:pic>
        <p:nvPicPr>
          <p:cNvPr id="6146" name="Picture 2" descr="C:\Users\КАНАРСКИЙ\Downloads\Лауреаты Государственной премии СССР в области науки и техники за введение облепихи в культуру. 1981 г.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8192" y="1620540"/>
            <a:ext cx="3685614" cy="4118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Star\Documents\2016\Международные\Greece\Presentation\New var.jpg"/>
          <p:cNvPicPr>
            <a:picLocks noChangeAspect="1" noChangeArrowheads="1"/>
          </p:cNvPicPr>
          <p:nvPr/>
        </p:nvPicPr>
        <p:blipFill>
          <a:blip r:embed="rId4" cstate="print">
            <a:lum bright="20000"/>
          </a:blip>
          <a:srcRect r="3785"/>
          <a:stretch>
            <a:fillRect/>
          </a:stretch>
        </p:blipFill>
        <p:spPr bwMode="auto">
          <a:xfrm>
            <a:off x="1259880" y="54739"/>
            <a:ext cx="1512168" cy="10260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78609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Star\Documents\2016\Международные\Greece\Presentation\New var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r="3785"/>
          <a:stretch>
            <a:fillRect/>
          </a:stretch>
        </p:blipFill>
        <p:spPr bwMode="auto">
          <a:xfrm>
            <a:off x="1331888" y="108372"/>
            <a:ext cx="1485766" cy="1008112"/>
          </a:xfrm>
          <a:prstGeom prst="rect">
            <a:avLst/>
          </a:prstGeom>
          <a:noFill/>
        </p:spPr>
      </p:pic>
      <p:pic>
        <p:nvPicPr>
          <p:cNvPr id="5" name="Picture 9" descr="Чуйская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>
          <a:xfrm>
            <a:off x="-100463" y="1503851"/>
            <a:ext cx="4350468" cy="2880000"/>
          </a:xfrm>
          <a:prstGeom prst="rect">
            <a:avLst/>
          </a:prstGeom>
          <a:noFill/>
        </p:spPr>
      </p:pic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15003" y="4500860"/>
            <a:ext cx="3207332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12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Высокая продуктивность</a:t>
            </a:r>
            <a:r>
              <a:rPr lang="en-US" sz="12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12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(до 20</a:t>
            </a:r>
            <a:r>
              <a:rPr lang="en-US" sz="12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12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т/га</a:t>
            </a:r>
            <a:r>
              <a:rPr lang="en-US" sz="12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);</a:t>
            </a:r>
          </a:p>
          <a:p>
            <a:pPr marL="342900" indent="-342900">
              <a:buFontTx/>
              <a:buAutoNum type="arabicPeriod"/>
            </a:pPr>
            <a:r>
              <a:rPr lang="ru-RU" sz="12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Отсутствие </a:t>
            </a:r>
            <a:r>
              <a:rPr lang="ru-RU" sz="12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колючек</a:t>
            </a:r>
            <a:r>
              <a:rPr lang="en-US" sz="12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; </a:t>
            </a:r>
          </a:p>
          <a:p>
            <a:pPr marL="342900" indent="-342900">
              <a:buFontTx/>
              <a:buAutoNum type="arabicPeriod"/>
            </a:pPr>
            <a:r>
              <a:rPr lang="ru-RU" sz="1200" b="1" i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Крупноплодность</a:t>
            </a:r>
            <a:r>
              <a:rPr lang="ru-RU" sz="12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(до</a:t>
            </a:r>
            <a:r>
              <a:rPr lang="en-US" sz="12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ru-RU" sz="12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0,9 г)</a:t>
            </a:r>
            <a:r>
              <a:rPr lang="en-US" sz="12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</a:p>
          <a:p>
            <a:pPr marL="342900" indent="-342900">
              <a:buFontTx/>
              <a:buAutoNum type="arabicPeriod"/>
            </a:pPr>
            <a:r>
              <a:rPr lang="ru-RU" sz="12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Легкий сбор плодов</a:t>
            </a:r>
            <a:r>
              <a:rPr lang="en-US" sz="12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; </a:t>
            </a:r>
            <a:endParaRPr lang="en-US" sz="12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pic>
        <p:nvPicPr>
          <p:cNvPr id="7" name="Picture 2" descr="C:\Users\Yury Zubarev\Downloads\altaiskaya108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068192" y="1476524"/>
            <a:ext cx="4320428" cy="288000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4427720" y="4500860"/>
            <a:ext cx="3379868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ru-RU" sz="1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Сладкоплодность</a:t>
            </a:r>
            <a:r>
              <a:rPr lang="en-US" sz="1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(</a:t>
            </a:r>
            <a:r>
              <a:rPr lang="ru-RU" sz="1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сахарокислотный индекс до</a:t>
            </a:r>
            <a:r>
              <a:rPr lang="en-US" sz="1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10</a:t>
            </a:r>
            <a:r>
              <a:rPr lang="ru-RU" sz="1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единиц</a:t>
            </a:r>
            <a:r>
              <a:rPr lang="en-US" sz="1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);</a:t>
            </a:r>
          </a:p>
          <a:p>
            <a:pPr marL="342900" indent="-342900">
              <a:buFontTx/>
              <a:buAutoNum type="arabicPeriod"/>
            </a:pPr>
            <a:r>
              <a:rPr lang="ru-RU" sz="1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Длительный период технической спелости</a:t>
            </a:r>
            <a:r>
              <a:rPr lang="en-US" sz="1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; </a:t>
            </a:r>
          </a:p>
          <a:p>
            <a:pPr marL="342900" indent="-342900">
              <a:buFontTx/>
              <a:buAutoNum type="arabicPeriod"/>
            </a:pPr>
            <a:r>
              <a:rPr lang="ru-RU" sz="12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Пригодность для заморозки</a:t>
            </a:r>
            <a:r>
              <a:rPr lang="en-US" sz="1200" b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r>
              <a:rPr lang="en-US" sz="1200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sz="120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" name="Rectangle 10"/>
          <p:cNvSpPr>
            <a:spLocks noChangeArrowheads="1"/>
          </p:cNvSpPr>
          <p:nvPr/>
        </p:nvSpPr>
        <p:spPr bwMode="auto">
          <a:xfrm>
            <a:off x="5092661" y="828161"/>
            <a:ext cx="2049985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ru-RU" sz="28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АЛТАЙСКАЯ</a:t>
            </a:r>
            <a:endParaRPr lang="ru-RU" sz="2800" b="1" i="1" dirty="0">
              <a:solidFill>
                <a:schemeClr val="hlink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1" name="Rectangle 14"/>
          <p:cNvSpPr>
            <a:spLocks noChangeArrowheads="1"/>
          </p:cNvSpPr>
          <p:nvPr/>
        </p:nvSpPr>
        <p:spPr bwMode="auto">
          <a:xfrm>
            <a:off x="755824" y="1089771"/>
            <a:ext cx="21605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r>
              <a:rPr lang="ru-RU" sz="2800" b="1" i="1" dirty="0" smtClean="0">
                <a:effectLst>
                  <a:outerShdw blurRad="38100" dist="38100" dir="2700000" algn="tl">
                    <a:srgbClr val="C0C0C0"/>
                  </a:outerShdw>
                </a:effectLst>
              </a:rPr>
              <a:t>ЧУЙСКАЯ</a:t>
            </a:r>
            <a:endParaRPr lang="ru-RU" sz="2800" b="1" i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7856080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96" name="Rectangle 4"/>
          <p:cNvSpPr>
            <a:spLocks noChangeArrowheads="1"/>
          </p:cNvSpPr>
          <p:nvPr/>
        </p:nvSpPr>
        <p:spPr bwMode="auto">
          <a:xfrm>
            <a:off x="162558" y="4704725"/>
            <a:ext cx="6716346" cy="116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82296" tIns="41148" rIns="82296" bIns="41148" anchor="ctr">
            <a:spAutoFit/>
          </a:bodyPr>
          <a:lstStyle/>
          <a:p>
            <a:pPr marL="308610" indent="-308610">
              <a:buFontTx/>
              <a:buAutoNum type="arabicPeriod"/>
            </a:pPr>
            <a:r>
              <a:rPr lang="ru-RU" sz="1400" b="1" dirty="0"/>
              <a:t>Крупноплодный</a:t>
            </a:r>
            <a:r>
              <a:rPr lang="en-US" sz="1400" b="1" dirty="0"/>
              <a:t>; </a:t>
            </a:r>
          </a:p>
          <a:p>
            <a:pPr marL="308610" indent="-308610">
              <a:buFontTx/>
              <a:buAutoNum type="arabicPeriod"/>
            </a:pPr>
            <a:r>
              <a:rPr lang="ru-RU" sz="1400" b="1" dirty="0"/>
              <a:t>Высокоурожайный</a:t>
            </a:r>
            <a:r>
              <a:rPr lang="en-US" sz="1400" b="1" dirty="0"/>
              <a:t>;</a:t>
            </a:r>
          </a:p>
          <a:p>
            <a:pPr marL="308610" indent="-308610">
              <a:buFontTx/>
              <a:buAutoNum type="arabicPeriod"/>
            </a:pPr>
            <a:r>
              <a:rPr lang="ru-RU" sz="1400" b="1" dirty="0"/>
              <a:t>Высокая продуктивность при ручном сборе</a:t>
            </a:r>
            <a:r>
              <a:rPr lang="en-US" sz="1400" b="1" dirty="0"/>
              <a:t>;</a:t>
            </a:r>
          </a:p>
          <a:p>
            <a:pPr marL="308610" indent="-308610">
              <a:buFontTx/>
              <a:buAutoNum type="arabicPeriod"/>
            </a:pPr>
            <a:r>
              <a:rPr lang="ru-RU" sz="1400" b="1" dirty="0"/>
              <a:t>Мощная крона</a:t>
            </a:r>
            <a:r>
              <a:rPr lang="en-US" sz="1400" b="1" dirty="0"/>
              <a:t> </a:t>
            </a:r>
          </a:p>
          <a:p>
            <a:pPr marL="308610" indent="-308610"/>
            <a:endParaRPr lang="ru-RU" sz="1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48697" name="Rectangle 14"/>
          <p:cNvSpPr>
            <a:spLocks noChangeArrowheads="1"/>
          </p:cNvSpPr>
          <p:nvPr/>
        </p:nvSpPr>
        <p:spPr bwMode="auto">
          <a:xfrm>
            <a:off x="323776" y="2096831"/>
            <a:ext cx="1956532" cy="4985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296" tIns="41148" rIns="82296" bIns="41148">
            <a:spAutoFit/>
          </a:bodyPr>
          <a:lstStyle/>
          <a:p>
            <a:r>
              <a:rPr lang="ru-RU" sz="27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АФИНА</a:t>
            </a:r>
          </a:p>
        </p:txBody>
      </p:sp>
      <p:pic>
        <p:nvPicPr>
          <p:cNvPr id="2097180" name="Picture 2" descr="C:\Users\Star\Documents\Облепиха\Афина фото\Afina.jpg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95984" y="972468"/>
            <a:ext cx="5907999" cy="38570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Picture 2" descr="C:\Users\Star\Documents\2016\Международные\Greece\Presentation\New var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r="3785"/>
          <a:stretch>
            <a:fillRect/>
          </a:stretch>
        </p:blipFill>
        <p:spPr bwMode="auto">
          <a:xfrm>
            <a:off x="1302042" y="65275"/>
            <a:ext cx="1512168" cy="10260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6788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8680" name="Rectangle 2"/>
          <p:cNvSpPr>
            <a:spLocks noChangeArrowheads="1"/>
          </p:cNvSpPr>
          <p:nvPr/>
        </p:nvSpPr>
        <p:spPr bwMode="auto">
          <a:xfrm>
            <a:off x="158385" y="4716884"/>
            <a:ext cx="7856317" cy="116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296" tIns="41148" rIns="82296" bIns="41148">
            <a:spAutoFit/>
          </a:bodyPr>
          <a:lstStyle/>
          <a:p>
            <a:pPr marL="308610" indent="-308610">
              <a:buFontTx/>
              <a:buAutoNum type="arabicPeriod"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Сладкоплодность</a:t>
            </a:r>
            <a:r>
              <a:rPr lang="en-US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;</a:t>
            </a:r>
          </a:p>
          <a:p>
            <a:pPr marL="308610" indent="-308610">
              <a:buFontTx/>
              <a:buAutoNum type="arabicPeriod"/>
            </a:pPr>
            <a:r>
              <a:rPr lang="ru-RU" sz="1400" b="1" dirty="0" err="1">
                <a:effectLst>
                  <a:outerShdw blurRad="38100" dist="38100" dir="2700000" algn="tl">
                    <a:srgbClr val="C0C0C0"/>
                  </a:outerShdw>
                </a:effectLst>
              </a:rPr>
              <a:t>Крупноплодность</a:t>
            </a:r>
            <a:r>
              <a:rPr lang="en-US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(</a:t>
            </a: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до</a:t>
            </a:r>
            <a:r>
              <a:rPr lang="en-US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 1 </a:t>
            </a: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г</a:t>
            </a:r>
            <a:r>
              <a:rPr lang="en-US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);</a:t>
            </a:r>
          </a:p>
          <a:p>
            <a:pPr marL="308610" indent="-308610">
              <a:buFontTx/>
              <a:buAutoNum type="arabicPeriod"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Компактная крона</a:t>
            </a:r>
            <a:r>
              <a:rPr lang="en-US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;</a:t>
            </a:r>
          </a:p>
          <a:p>
            <a:pPr marL="308610" indent="-308610">
              <a:buFontTx/>
              <a:buAutoNum type="arabicPeriod"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Легкое усилие отрыва;</a:t>
            </a:r>
          </a:p>
          <a:p>
            <a:pPr marL="308610" indent="-308610">
              <a:buFontTx/>
              <a:buAutoNum type="arabicPeriod"/>
            </a:pPr>
            <a:r>
              <a:rPr lang="ru-RU" sz="1400" b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Высокая устойчивость к усыханию</a:t>
            </a:r>
            <a:endParaRPr lang="en-US" sz="1400" b="1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048681" name="Rectangle 14"/>
          <p:cNvSpPr>
            <a:spLocks noChangeArrowheads="1"/>
          </p:cNvSpPr>
          <p:nvPr/>
        </p:nvSpPr>
        <p:spPr bwMode="auto">
          <a:xfrm>
            <a:off x="35744" y="1709216"/>
            <a:ext cx="1956532" cy="575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82296" tIns="41148" rIns="82296" bIns="41148">
            <a:spAutoFit/>
          </a:bodyPr>
          <a:lstStyle/>
          <a:p>
            <a:r>
              <a:rPr lang="ru-RU" sz="3200" b="1" i="1" dirty="0">
                <a:effectLst>
                  <a:outerShdw blurRad="38100" dist="38100" dir="2700000" algn="tl">
                    <a:srgbClr val="C0C0C0"/>
                  </a:outerShdw>
                </a:effectLst>
              </a:rPr>
              <a:t>ЭССЕЛЬ</a:t>
            </a:r>
          </a:p>
        </p:txBody>
      </p:sp>
      <p:pic>
        <p:nvPicPr>
          <p:cNvPr id="5" name="Picture 2" descr="C:\Users\Star\Documents\2016\Международные\Greece\Presentation\New var.jpg"/>
          <p:cNvPicPr>
            <a:picLocks noChangeAspect="1" noChangeArrowheads="1"/>
          </p:cNvPicPr>
          <p:nvPr/>
        </p:nvPicPr>
        <p:blipFill>
          <a:blip r:embed="rId2" cstate="print">
            <a:lum bright="20000"/>
          </a:blip>
          <a:srcRect r="3785"/>
          <a:stretch>
            <a:fillRect/>
          </a:stretch>
        </p:blipFill>
        <p:spPr bwMode="auto">
          <a:xfrm>
            <a:off x="1212361" y="0"/>
            <a:ext cx="1512168" cy="1026026"/>
          </a:xfrm>
          <a:prstGeom prst="rect">
            <a:avLst/>
          </a:prstGeom>
          <a:noFill/>
        </p:spPr>
      </p:pic>
      <p:pic>
        <p:nvPicPr>
          <p:cNvPr id="2097173" name="Picture 6" descr="Эссель"/>
          <p:cNvPicPr>
            <a:picLocks noGrp="1" noChangeAspect="1" noChangeArrowheads="1"/>
          </p:cNvPicPr>
          <p:nvPr>
            <p:ph/>
          </p:nvPr>
        </p:nvPicPr>
        <p:blipFill>
          <a:blip r:embed="rId3" cstate="print"/>
          <a:srcRect/>
          <a:stretch>
            <a:fillRect/>
          </a:stretch>
        </p:blipFill>
        <p:spPr>
          <a:xfrm>
            <a:off x="1985140" y="764808"/>
            <a:ext cx="6289328" cy="4131896"/>
          </a:xfrm>
          <a:noFill/>
        </p:spPr>
      </p:pic>
    </p:spTree>
    <p:extLst>
      <p:ext uri="{BB962C8B-B14F-4D97-AF65-F5344CB8AC3E}">
        <p14:creationId xmlns:p14="http://schemas.microsoft.com/office/powerpoint/2010/main" val="3409693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4096" name="Group 12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2378290"/>
              </p:ext>
            </p:extLst>
          </p:nvPr>
        </p:nvGraphicFramePr>
        <p:xfrm>
          <a:off x="179760" y="1764557"/>
          <a:ext cx="3240360" cy="3960442"/>
        </p:xfrm>
        <a:graphic>
          <a:graphicData uri="http://schemas.openxmlformats.org/drawingml/2006/table">
            <a:tbl>
              <a:tblPr/>
              <a:tblGrid>
                <a:gridCol w="1338410"/>
                <a:gridCol w="1901950"/>
              </a:tblGrid>
              <a:tr h="90249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Глубина затопления</a:t>
                      </a:r>
                    </a:p>
                  </a:txBody>
                  <a:tcPr marL="82804" marR="82804" marT="40809" marB="408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Средняя за 1980-1986 гг.</a:t>
                      </a:r>
                    </a:p>
                  </a:txBody>
                  <a:tcPr marL="82804" marR="82804" marT="40809" marB="408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25602">
                <a:tc gridSpan="2"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lang="ru-RU" altLang="ru-RU" sz="1600" b="0" dirty="0" smtClean="0">
                          <a:latin typeface="Times New Roman" pitchFamily="18" charset="0"/>
                        </a:rPr>
                        <a:t>Урожайность облепихи сорта Чуйская при весеннем затоплении в склоновых лиманах, т/га</a:t>
                      </a:r>
                      <a:endParaRPr kumimoji="0" lang="ru-RU" altLang="ru-RU" sz="1500" b="0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82804" marR="82804" marT="40809" marB="408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407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60 см</a:t>
                      </a:r>
                    </a:p>
                  </a:txBody>
                  <a:tcPr marL="82804" marR="82804" marT="40809" marB="408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35,0</a:t>
                      </a:r>
                    </a:p>
                  </a:txBody>
                  <a:tcPr marL="82804" marR="82804" marT="40809" marB="408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 см</a:t>
                      </a:r>
                    </a:p>
                  </a:txBody>
                  <a:tcPr marL="82804" marR="82804" marT="40809" marB="408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28,0</a:t>
                      </a:r>
                    </a:p>
                  </a:txBody>
                  <a:tcPr marL="82804" marR="82804" marT="40809" marB="408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908969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Без затопления (контроль)</a:t>
                      </a:r>
                    </a:p>
                  </a:txBody>
                  <a:tcPr marL="82804" marR="82804" marT="40809" marB="408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26,8</a:t>
                      </a:r>
                    </a:p>
                  </a:txBody>
                  <a:tcPr marL="82804" marR="82804" marT="40809" marB="408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07792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fontAlgn="base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НСР</a:t>
                      </a:r>
                      <a:r>
                        <a:rPr kumimoji="0" lang="ru-RU" altLang="ru-RU" sz="1500" b="0" i="0" u="none" strike="noStrike" cap="none" normalizeH="0" baseline="-2500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0,05</a:t>
                      </a:r>
                    </a:p>
                  </a:txBody>
                  <a:tcPr marL="82804" marR="82804" marT="40809" marB="408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5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2,0</a:t>
                      </a:r>
                    </a:p>
                  </a:txBody>
                  <a:tcPr marL="82804" marR="82804" marT="40809" marB="408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pic>
        <p:nvPicPr>
          <p:cNvPr id="5" name="Picture 3" descr="12001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6144" y="1836564"/>
            <a:ext cx="4529832" cy="40865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 Box 4"/>
          <p:cNvSpPr txBox="1">
            <a:spLocks noChangeArrowheads="1"/>
          </p:cNvSpPr>
          <p:nvPr/>
        </p:nvSpPr>
        <p:spPr bwMode="auto">
          <a:xfrm>
            <a:off x="1561749" y="1013437"/>
            <a:ext cx="5293052" cy="3908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82296" tIns="41148" rIns="82296" bIns="41148">
            <a:spAutoFit/>
          </a:bodyPr>
          <a:lstStyle>
            <a:lvl1pPr>
              <a:spcBef>
                <a:spcPct val="20000"/>
              </a:spcBef>
              <a:buClr>
                <a:schemeClr val="bg2"/>
              </a:buClr>
              <a:buSzPct val="75000"/>
              <a:buFont typeface="Wingdings" panose="05000000000000000000" pitchFamily="2" charset="2"/>
              <a:buChar char="p"/>
              <a:defRPr sz="2800">
                <a:solidFill>
                  <a:schemeClr val="tx1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tx2"/>
              </a:buClr>
              <a:buSzPct val="75000"/>
              <a:buFont typeface="Wingdings" panose="05000000000000000000" pitchFamily="2" charset="2"/>
              <a:buChar char="n"/>
              <a:defRPr sz="2400">
                <a:solidFill>
                  <a:schemeClr val="tx1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accent1"/>
              </a:buClr>
              <a:buSzPct val="65000"/>
              <a:buFont typeface="Wingdings" panose="05000000000000000000" pitchFamily="2" charset="2"/>
              <a:buChar char="p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bg2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2"/>
              </a:buClr>
              <a:buSzPct val="80000"/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Verdana" panose="020B0604030504040204" pitchFamily="34" charset="0"/>
              </a:defRPr>
            </a:lvl9pPr>
          </a:lstStyle>
          <a:p>
            <a:pPr algn="ctr"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Интенсификация</a:t>
            </a:r>
            <a:r>
              <a:rPr lang="en-US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ru-RU" sz="20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</a:rPr>
              <a:t>технологий возделывания</a:t>
            </a:r>
            <a:endParaRPr lang="ru-RU" sz="2000" b="1" dirty="0"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</a:endParaRPr>
          </a:p>
        </p:txBody>
      </p:sp>
      <p:pic>
        <p:nvPicPr>
          <p:cNvPr id="6" name="Picture 2" descr="C:\Users\Star\Documents\2016\Международные\Greece\Presentation\New var.jpg"/>
          <p:cNvPicPr>
            <a:picLocks noChangeAspect="1" noChangeArrowheads="1"/>
          </p:cNvPicPr>
          <p:nvPr/>
        </p:nvPicPr>
        <p:blipFill>
          <a:blip r:embed="rId3" cstate="print">
            <a:lum bright="20000"/>
          </a:blip>
          <a:srcRect r="3785"/>
          <a:stretch>
            <a:fillRect/>
          </a:stretch>
        </p:blipFill>
        <p:spPr bwMode="auto">
          <a:xfrm>
            <a:off x="1259880" y="105710"/>
            <a:ext cx="1512168" cy="102602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203338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Wf17_presentation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Exhibition_template_16х9" id="{A077F074-2D96-424A-8138-DB26D9E81369}" vid="{F7A9F571-0041-7A4C-8F8D-56C158584FD3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Wf17_presentation</Template>
  <TotalTime>4902</TotalTime>
  <Words>414</Words>
  <Application>Microsoft Office PowerPoint</Application>
  <PresentationFormat>Произвольный</PresentationFormat>
  <Paragraphs>105</Paragraphs>
  <Slides>17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Wf17_presentation</vt:lpstr>
      <vt:lpstr>Состояние и перспективы облепихи на Российском и мировом рынке </vt:lpstr>
      <vt:lpstr>Презентация PowerPoint</vt:lpstr>
      <vt:lpstr>Промышленные сады Алтая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Окоренение черенков в теплице</vt:lpstr>
      <vt:lpstr>Презентация PowerPoint</vt:lpstr>
      <vt:lpstr>Повреждение плодов  облепихи облепиховой  мухой</vt:lpstr>
      <vt:lpstr>Презентация PowerPoint</vt:lpstr>
      <vt:lpstr>Презентация PowerPoint</vt:lpstr>
      <vt:lpstr>Презентация PowerPoint</vt:lpstr>
      <vt:lpstr>Презентация PowerPoint</vt:lpstr>
      <vt:lpstr>Благодарю за внимание! Вопросы?</vt:lpstr>
    </vt:vector>
  </TitlesOfParts>
  <Manager/>
  <Company>Berry-Union.RU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Berry-Union.RU</dc:title>
  <dc:subject/>
  <dc:creator>Berry-Union.RU</dc:creator>
  <cp:keywords/>
  <dc:description/>
  <cp:lastModifiedBy>Пользователь Windows</cp:lastModifiedBy>
  <cp:revision>80</cp:revision>
  <cp:lastPrinted>2017-09-01T08:27:00Z</cp:lastPrinted>
  <dcterms:created xsi:type="dcterms:W3CDTF">2017-08-31T15:35:35Z</dcterms:created>
  <dcterms:modified xsi:type="dcterms:W3CDTF">2020-02-20T02:11:28Z</dcterms:modified>
  <cp:category/>
</cp:coreProperties>
</file>